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58" r:id="rId4"/>
    <p:sldId id="259" r:id="rId5"/>
    <p:sldId id="271" r:id="rId6"/>
    <p:sldId id="262" r:id="rId7"/>
    <p:sldId id="284" r:id="rId8"/>
    <p:sldId id="285" r:id="rId9"/>
    <p:sldId id="261" r:id="rId10"/>
    <p:sldId id="263" r:id="rId11"/>
    <p:sldId id="264" r:id="rId12"/>
    <p:sldId id="266" r:id="rId13"/>
    <p:sldId id="265" r:id="rId14"/>
    <p:sldId id="270" r:id="rId15"/>
    <p:sldId id="283" r:id="rId16"/>
    <p:sldId id="267" r:id="rId17"/>
    <p:sldId id="275" r:id="rId18"/>
    <p:sldId id="276" r:id="rId19"/>
    <p:sldId id="277" r:id="rId20"/>
    <p:sldId id="278" r:id="rId21"/>
    <p:sldId id="279" r:id="rId22"/>
    <p:sldId id="280" r:id="rId23"/>
    <p:sldId id="26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3F"/>
    <a:srgbClr val="FFF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C0066-5096-D447-84EA-3FA2E3F2124D}" type="datetimeFigureOut">
              <a:rPr lang="en-US" smtClean="0"/>
              <a:pPr/>
              <a:t>11/20/2017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A282E-077C-024D-A25B-AC3445FC28B6}" type="slidenum">
              <a:rPr lang="en-US" smtClean="0"/>
              <a:pPr/>
              <a:t>‹#›</a:t>
            </a:fld>
            <a:endParaRPr lang="en-US" dirty="0"/>
          </a:p>
        </p:txBody>
      </p:sp>
    </p:spTree>
    <p:extLst>
      <p:ext uri="{BB962C8B-B14F-4D97-AF65-F5344CB8AC3E}">
        <p14:creationId xmlns:p14="http://schemas.microsoft.com/office/powerpoint/2010/main" val="37830861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2A282E-077C-024D-A25B-AC3445FC28B6}" type="slidenum">
              <a:rPr lang="en-US" smtClean="0"/>
              <a:pPr/>
              <a:t>4</a:t>
            </a:fld>
            <a:endParaRPr lang="en-US" dirty="0"/>
          </a:p>
        </p:txBody>
      </p:sp>
    </p:spTree>
    <p:extLst>
      <p:ext uri="{BB962C8B-B14F-4D97-AF65-F5344CB8AC3E}">
        <p14:creationId xmlns:p14="http://schemas.microsoft.com/office/powerpoint/2010/main" val="136479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A282E-077C-024D-A25B-AC3445FC28B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0646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A282E-077C-024D-A25B-AC3445FC28B6}" type="slidenum">
              <a:rPr lang="en-US" smtClean="0"/>
              <a:pPr/>
              <a:t>17</a:t>
            </a:fld>
            <a:endParaRPr lang="en-US" dirty="0"/>
          </a:p>
        </p:txBody>
      </p:sp>
    </p:spTree>
    <p:extLst>
      <p:ext uri="{BB962C8B-B14F-4D97-AF65-F5344CB8AC3E}">
        <p14:creationId xmlns:p14="http://schemas.microsoft.com/office/powerpoint/2010/main" val="226172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296C-BACC-C24A-99F1-052B26CB4E24}"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296C-BACC-C24A-99F1-052B26CB4E2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6176296C-BACC-C24A-99F1-052B26CB4E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296C-BACC-C24A-99F1-052B26CB4E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6296C-BACC-C24A-99F1-052B26CB4E2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6296C-BACC-C24A-99F1-052B26CB4E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76296C-BACC-C24A-99F1-052B26CB4E2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76296C-BACC-C24A-99F1-052B26CB4E2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76296C-BACC-C24A-99F1-052B26CB4E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5E1E91-4E7D-F441-9469-EEACB3E30125}" type="datetimeFigureOut">
              <a:rPr lang="en-US" smtClean="0"/>
              <a:pPr/>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6296C-BACC-C24A-99F1-052B26CB4E24}"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15E1E91-4E7D-F441-9469-EEACB3E30125}" type="datetimeFigureOut">
              <a:rPr lang="en-US" smtClean="0"/>
              <a:pPr/>
              <a:t>11/20/2017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6176296C-BACC-C24A-99F1-052B26CB4E2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A15E1E91-4E7D-F441-9469-EEACB3E30125}" type="datetimeFigureOut">
              <a:rPr lang="en-US" smtClean="0"/>
              <a:pPr/>
              <a:t>11/20/2017</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6176296C-BACC-C24A-99F1-052B26CB4E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p:txBody>
          <a:bodyPr/>
          <a:lstStyle/>
          <a:p>
            <a:r>
              <a:rPr lang="en-US" dirty="0" smtClean="0"/>
              <a:t>Organization and Planning—The Key to Successful Drafts</a:t>
            </a:r>
            <a:endParaRPr lang="en-US" dirty="0"/>
          </a:p>
        </p:txBody>
      </p:sp>
      <p:sp>
        <p:nvSpPr>
          <p:cNvPr id="30" name="Subtitle 29"/>
          <p:cNvSpPr>
            <a:spLocks noGrp="1"/>
          </p:cNvSpPr>
          <p:nvPr>
            <p:ph type="subTitle" idx="1"/>
          </p:nvPr>
        </p:nvSpPr>
        <p:spPr/>
        <p:txBody>
          <a:bodyPr/>
          <a:lstStyle/>
          <a:p>
            <a:r>
              <a:rPr lang="en-US" dirty="0" smtClean="0"/>
              <a:t>12</a:t>
            </a:r>
            <a:r>
              <a:rPr lang="en-US" baseline="30000" dirty="0" smtClean="0"/>
              <a:t>th</a:t>
            </a:r>
            <a:r>
              <a:rPr lang="en-US" dirty="0" smtClean="0"/>
              <a:t> Grade English ESLR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5489" y="118872"/>
            <a:ext cx="8197511" cy="1364440"/>
          </a:xfrm>
        </p:spPr>
        <p:txBody>
          <a:bodyPr>
            <a:noAutofit/>
          </a:bodyPr>
          <a:lstStyle/>
          <a:p>
            <a:pPr algn="ctr"/>
            <a:r>
              <a:rPr lang="en-US" sz="4000" dirty="0" smtClean="0"/>
              <a:t>Cite ALL sources…</a:t>
            </a:r>
            <a:br>
              <a:rPr lang="en-US" sz="4000" dirty="0" smtClean="0"/>
            </a:br>
            <a:r>
              <a:rPr lang="en-US" sz="4000" dirty="0" smtClean="0"/>
              <a:t>even in your outline!</a:t>
            </a:r>
            <a:endParaRPr lang="en-US" sz="4000" dirty="0"/>
          </a:p>
        </p:txBody>
      </p:sp>
      <p:sp>
        <p:nvSpPr>
          <p:cNvPr id="6" name="Text Placeholder 5"/>
          <p:cNvSpPr>
            <a:spLocks noGrp="1"/>
          </p:cNvSpPr>
          <p:nvPr>
            <p:ph type="body" idx="1"/>
          </p:nvPr>
        </p:nvSpPr>
        <p:spPr>
          <a:xfrm>
            <a:off x="740664" y="1483312"/>
            <a:ext cx="8022336" cy="1031288"/>
          </a:xfrm>
        </p:spPr>
        <p:txBody>
          <a:bodyPr>
            <a:normAutofit/>
          </a:bodyPr>
          <a:lstStyle/>
          <a:p>
            <a:pPr algn="ctr"/>
            <a:r>
              <a:rPr lang="en-US" sz="2800" dirty="0" smtClean="0"/>
              <a:t>Direct quotes, paraphrases, and summaries…you need to give credit for ANY research you incorporate.</a:t>
            </a:r>
            <a:endParaRPr lang="en-US" sz="2800" dirty="0"/>
          </a:p>
        </p:txBody>
      </p:sp>
      <p:sp>
        <p:nvSpPr>
          <p:cNvPr id="7" name="TextBox 6"/>
          <p:cNvSpPr txBox="1"/>
          <p:nvPr/>
        </p:nvSpPr>
        <p:spPr>
          <a:xfrm>
            <a:off x="749808" y="3026982"/>
            <a:ext cx="7806560" cy="34009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spcAft>
                <a:spcPts val="3000"/>
              </a:spcAft>
            </a:pPr>
            <a:r>
              <a:rPr lang="en-US" sz="2800" dirty="0" smtClean="0">
                <a:solidFill>
                  <a:srgbClr val="000000"/>
                </a:solidFill>
              </a:rPr>
              <a:t>APA style generally requires the following elements for in-text citations:</a:t>
            </a:r>
          </a:p>
          <a:p>
            <a:pPr>
              <a:spcAft>
                <a:spcPts val="3000"/>
              </a:spcAft>
              <a:buFont typeface="Arial"/>
              <a:buChar char="•"/>
            </a:pPr>
            <a:r>
              <a:rPr lang="en-US" sz="2800" dirty="0" smtClean="0">
                <a:solidFill>
                  <a:srgbClr val="000000"/>
                </a:solidFill>
              </a:rPr>
              <a:t>Author, corporate author, or article title name</a:t>
            </a:r>
          </a:p>
          <a:p>
            <a:pPr>
              <a:spcAft>
                <a:spcPts val="3000"/>
              </a:spcAft>
              <a:buFont typeface="Arial"/>
              <a:buChar char="•"/>
            </a:pPr>
            <a:r>
              <a:rPr lang="en-US" sz="2800" dirty="0" smtClean="0">
                <a:solidFill>
                  <a:srgbClr val="000000"/>
                </a:solidFill>
              </a:rPr>
              <a:t>Year of publication, if known</a:t>
            </a:r>
          </a:p>
          <a:p>
            <a:pPr>
              <a:spcAft>
                <a:spcPts val="3000"/>
              </a:spcAft>
              <a:buFont typeface="Arial"/>
              <a:buChar char="•"/>
            </a:pPr>
            <a:r>
              <a:rPr lang="en-US" sz="2800" dirty="0" smtClean="0">
                <a:solidFill>
                  <a:srgbClr val="000000"/>
                </a:solidFill>
              </a:rPr>
              <a:t>Page numbers, if applicable</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You can also keep the citations </a:t>
            </a:r>
            <a:br>
              <a:rPr lang="en-US" sz="3600" dirty="0" smtClean="0"/>
            </a:br>
            <a:r>
              <a:rPr lang="en-US" sz="3600" dirty="0" smtClean="0"/>
              <a:t>simple during the </a:t>
            </a:r>
            <a:br>
              <a:rPr lang="en-US" sz="3600" dirty="0" smtClean="0"/>
            </a:br>
            <a:r>
              <a:rPr lang="en-US" sz="3600" dirty="0" smtClean="0"/>
              <a:t>organizing &amp; drafting phase…</a:t>
            </a:r>
            <a:endParaRPr lang="en-US" sz="3600" dirty="0"/>
          </a:p>
        </p:txBody>
      </p:sp>
      <p:sp>
        <p:nvSpPr>
          <p:cNvPr id="3" name="Text Placeholder 2"/>
          <p:cNvSpPr>
            <a:spLocks noGrp="1"/>
          </p:cNvSpPr>
          <p:nvPr>
            <p:ph type="body" idx="1"/>
          </p:nvPr>
        </p:nvSpPr>
        <p:spPr/>
        <p:txBody>
          <a:bodyPr/>
          <a:lstStyle/>
          <a:p>
            <a:r>
              <a:rPr lang="en-US" dirty="0" smtClean="0"/>
              <a:t>Create a code or system…if you do not want to worry about the parenthetical formatting until later. </a:t>
            </a:r>
            <a:endParaRPr lang="en-US" dirty="0"/>
          </a:p>
        </p:txBody>
      </p:sp>
      <p:sp>
        <p:nvSpPr>
          <p:cNvPr id="4" name="TextBox 3"/>
          <p:cNvSpPr txBox="1"/>
          <p:nvPr/>
        </p:nvSpPr>
        <p:spPr>
          <a:xfrm>
            <a:off x="1205139" y="2928792"/>
            <a:ext cx="6897109" cy="372409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t">
            <a:spAutoFit/>
          </a:bodyPr>
          <a:lstStyle/>
          <a:p>
            <a:pPr>
              <a:spcAft>
                <a:spcPts val="2400"/>
              </a:spcAft>
              <a:buFont typeface="Arial"/>
              <a:buChar char="•"/>
            </a:pPr>
            <a:r>
              <a:rPr lang="en-US" sz="2400" dirty="0" smtClean="0">
                <a:solidFill>
                  <a:srgbClr val="000000"/>
                </a:solidFill>
              </a:rPr>
              <a:t>Number the articles in the same order as the annotated bibliography.  Use these numbers for now as you cite the evidence you include in the outline.</a:t>
            </a:r>
          </a:p>
          <a:p>
            <a:endParaRPr lang="en-US" sz="2400" dirty="0" smtClean="0">
              <a:solidFill>
                <a:srgbClr val="000000"/>
              </a:solidFill>
            </a:endParaRPr>
          </a:p>
          <a:p>
            <a:pPr>
              <a:buFont typeface="Arial"/>
              <a:buChar char="•"/>
            </a:pPr>
            <a:r>
              <a:rPr lang="en-US" sz="2400" dirty="0" smtClean="0">
                <a:solidFill>
                  <a:srgbClr val="000000"/>
                </a:solidFill>
              </a:rPr>
              <a:t>You won’t necessarily copy and paste every parenthetical citation because APA uses a number of ways to cite sources in the paper, but you can methodically work through the citations at a later time and remain consistent throughout the paper.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3200" dirty="0" smtClean="0"/>
              <a:t>Number the entries…and then record the source “number” next to each piece of evidence in your outline. </a:t>
            </a:r>
            <a:endParaRPr lang="en-US" sz="3200" dirty="0"/>
          </a:p>
        </p:txBody>
      </p:sp>
      <p:pic>
        <p:nvPicPr>
          <p:cNvPr id="12" name="Content Placeholder 11" descr="Screen Shot 2014-11-17 at 8.48.47 PM.png"/>
          <p:cNvPicPr>
            <a:picLocks noGrp="1" noChangeAspect="1"/>
          </p:cNvPicPr>
          <p:nvPr>
            <p:ph sz="half" idx="1"/>
          </p:nvPr>
        </p:nvPicPr>
        <p:blipFill>
          <a:blip r:embed="rId2"/>
          <a:srcRect l="-8345" r="-8345"/>
          <a:stretch>
            <a:fillRect/>
          </a:stretch>
        </p:blipFill>
        <p:spPr>
          <a:xfrm>
            <a:off x="604528" y="1773936"/>
            <a:ext cx="4043672" cy="4623816"/>
          </a:xfrm>
        </p:spPr>
      </p:pic>
      <p:pic>
        <p:nvPicPr>
          <p:cNvPr id="13" name="Content Placeholder 12" descr="Screen Shot 2014-11-17 at 8.49.13 PM.png"/>
          <p:cNvPicPr>
            <a:picLocks noGrp="1" noChangeAspect="1"/>
          </p:cNvPicPr>
          <p:nvPr>
            <p:ph sz="half" idx="2"/>
          </p:nvPr>
        </p:nvPicPr>
        <p:blipFill>
          <a:blip r:embed="rId3"/>
          <a:srcRect l="-6207" r="-6207"/>
          <a:stretch>
            <a:fillRect/>
          </a:stretch>
        </p:blipFill>
        <p:spPr/>
      </p:pic>
      <p:sp>
        <p:nvSpPr>
          <p:cNvPr id="14" name="Freeform 13"/>
          <p:cNvSpPr/>
          <p:nvPr/>
        </p:nvSpPr>
        <p:spPr>
          <a:xfrm>
            <a:off x="454245" y="2373299"/>
            <a:ext cx="150283" cy="296662"/>
          </a:xfrm>
          <a:custGeom>
            <a:avLst/>
            <a:gdLst>
              <a:gd name="connsiteX0" fmla="*/ 0 w 150283"/>
              <a:gd name="connsiteY0" fmla="*/ 129790 h 296662"/>
              <a:gd name="connsiteX1" fmla="*/ 18541 w 150283"/>
              <a:gd name="connsiteY1" fmla="*/ 101978 h 296662"/>
              <a:gd name="connsiteX2" fmla="*/ 64892 w 150283"/>
              <a:gd name="connsiteY2" fmla="*/ 55624 h 296662"/>
              <a:gd name="connsiteX3" fmla="*/ 92703 w 150283"/>
              <a:gd name="connsiteY3" fmla="*/ 27812 h 296662"/>
              <a:gd name="connsiteX4" fmla="*/ 111244 w 150283"/>
              <a:gd name="connsiteY4" fmla="*/ 0 h 296662"/>
              <a:gd name="connsiteX5" fmla="*/ 139055 w 150283"/>
              <a:gd name="connsiteY5" fmla="*/ 129790 h 296662"/>
              <a:gd name="connsiteX6" fmla="*/ 148325 w 150283"/>
              <a:gd name="connsiteY6" fmla="*/ 296662 h 29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83" h="296662">
                <a:moveTo>
                  <a:pt x="0" y="129790"/>
                </a:moveTo>
                <a:cubicBezTo>
                  <a:pt x="6180" y="120519"/>
                  <a:pt x="11204" y="110363"/>
                  <a:pt x="18541" y="101978"/>
                </a:cubicBezTo>
                <a:cubicBezTo>
                  <a:pt x="32929" y="85533"/>
                  <a:pt x="49442" y="71075"/>
                  <a:pt x="64892" y="55624"/>
                </a:cubicBezTo>
                <a:cubicBezTo>
                  <a:pt x="74162" y="46353"/>
                  <a:pt x="85431" y="38721"/>
                  <a:pt x="92703" y="27812"/>
                </a:cubicBezTo>
                <a:lnTo>
                  <a:pt x="111244" y="0"/>
                </a:lnTo>
                <a:cubicBezTo>
                  <a:pt x="143393" y="64303"/>
                  <a:pt x="129036" y="24586"/>
                  <a:pt x="139055" y="129790"/>
                </a:cubicBezTo>
                <a:cubicBezTo>
                  <a:pt x="150283" y="247689"/>
                  <a:pt x="148325" y="201197"/>
                  <a:pt x="148325" y="29666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Freeform 14"/>
          <p:cNvSpPr/>
          <p:nvPr/>
        </p:nvSpPr>
        <p:spPr>
          <a:xfrm>
            <a:off x="444975" y="2612152"/>
            <a:ext cx="333731" cy="141246"/>
          </a:xfrm>
          <a:custGeom>
            <a:avLst/>
            <a:gdLst>
              <a:gd name="connsiteX0" fmla="*/ 0 w 333731"/>
              <a:gd name="connsiteY0" fmla="*/ 141246 h 141246"/>
              <a:gd name="connsiteX1" fmla="*/ 129784 w 333731"/>
              <a:gd name="connsiteY1" fmla="*/ 85622 h 141246"/>
              <a:gd name="connsiteX2" fmla="*/ 185406 w 333731"/>
              <a:gd name="connsiteY2" fmla="*/ 67080 h 141246"/>
              <a:gd name="connsiteX3" fmla="*/ 222487 w 333731"/>
              <a:gd name="connsiteY3" fmla="*/ 57809 h 141246"/>
              <a:gd name="connsiteX4" fmla="*/ 250298 w 333731"/>
              <a:gd name="connsiteY4" fmla="*/ 39268 h 141246"/>
              <a:gd name="connsiteX5" fmla="*/ 305920 w 333731"/>
              <a:gd name="connsiteY5" fmla="*/ 20727 h 141246"/>
              <a:gd name="connsiteX6" fmla="*/ 333731 w 333731"/>
              <a:gd name="connsiteY6" fmla="*/ 2185 h 14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31" h="141246">
                <a:moveTo>
                  <a:pt x="0" y="141246"/>
                </a:moveTo>
                <a:cubicBezTo>
                  <a:pt x="49326" y="116581"/>
                  <a:pt x="66450" y="106735"/>
                  <a:pt x="129784" y="85622"/>
                </a:cubicBezTo>
                <a:cubicBezTo>
                  <a:pt x="148325" y="79441"/>
                  <a:pt x="166446" y="71820"/>
                  <a:pt x="185406" y="67080"/>
                </a:cubicBezTo>
                <a:lnTo>
                  <a:pt x="222487" y="57809"/>
                </a:lnTo>
                <a:cubicBezTo>
                  <a:pt x="231757" y="51629"/>
                  <a:pt x="240117" y="43793"/>
                  <a:pt x="250298" y="39268"/>
                </a:cubicBezTo>
                <a:cubicBezTo>
                  <a:pt x="268157" y="31330"/>
                  <a:pt x="305920" y="20727"/>
                  <a:pt x="305920" y="20727"/>
                </a:cubicBezTo>
                <a:cubicBezTo>
                  <a:pt x="326646" y="0"/>
                  <a:pt x="315720" y="2185"/>
                  <a:pt x="333731" y="21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Freeform 15"/>
          <p:cNvSpPr/>
          <p:nvPr/>
        </p:nvSpPr>
        <p:spPr>
          <a:xfrm>
            <a:off x="435704" y="3741796"/>
            <a:ext cx="370813" cy="419007"/>
          </a:xfrm>
          <a:custGeom>
            <a:avLst/>
            <a:gdLst>
              <a:gd name="connsiteX0" fmla="*/ 0 w 370813"/>
              <a:gd name="connsiteY0" fmla="*/ 133356 h 419007"/>
              <a:gd name="connsiteX1" fmla="*/ 46352 w 370813"/>
              <a:gd name="connsiteY1" fmla="*/ 59191 h 419007"/>
              <a:gd name="connsiteX2" fmla="*/ 83433 w 370813"/>
              <a:gd name="connsiteY2" fmla="*/ 12837 h 419007"/>
              <a:gd name="connsiteX3" fmla="*/ 120514 w 370813"/>
              <a:gd name="connsiteY3" fmla="*/ 3567 h 419007"/>
              <a:gd name="connsiteX4" fmla="*/ 203947 w 370813"/>
              <a:gd name="connsiteY4" fmla="*/ 31379 h 419007"/>
              <a:gd name="connsiteX5" fmla="*/ 222488 w 370813"/>
              <a:gd name="connsiteY5" fmla="*/ 87003 h 419007"/>
              <a:gd name="connsiteX6" fmla="*/ 203947 w 370813"/>
              <a:gd name="connsiteY6" fmla="*/ 272417 h 419007"/>
              <a:gd name="connsiteX7" fmla="*/ 185407 w 370813"/>
              <a:gd name="connsiteY7" fmla="*/ 309500 h 419007"/>
              <a:gd name="connsiteX8" fmla="*/ 157596 w 370813"/>
              <a:gd name="connsiteY8" fmla="*/ 337312 h 419007"/>
              <a:gd name="connsiteX9" fmla="*/ 129785 w 370813"/>
              <a:gd name="connsiteY9" fmla="*/ 392936 h 419007"/>
              <a:gd name="connsiteX10" fmla="*/ 157596 w 370813"/>
              <a:gd name="connsiteY10" fmla="*/ 402207 h 419007"/>
              <a:gd name="connsiteX11" fmla="*/ 185407 w 370813"/>
              <a:gd name="connsiteY11" fmla="*/ 392936 h 419007"/>
              <a:gd name="connsiteX12" fmla="*/ 259569 w 370813"/>
              <a:gd name="connsiteY12" fmla="*/ 374395 h 419007"/>
              <a:gd name="connsiteX13" fmla="*/ 287380 w 370813"/>
              <a:gd name="connsiteY13" fmla="*/ 355853 h 419007"/>
              <a:gd name="connsiteX14" fmla="*/ 352272 w 370813"/>
              <a:gd name="connsiteY14" fmla="*/ 337312 h 419007"/>
              <a:gd name="connsiteX15" fmla="*/ 370813 w 370813"/>
              <a:gd name="connsiteY15" fmla="*/ 318770 h 41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0813" h="419007">
                <a:moveTo>
                  <a:pt x="0" y="133356"/>
                </a:moveTo>
                <a:cubicBezTo>
                  <a:pt x="22064" y="67162"/>
                  <a:pt x="2279" y="88573"/>
                  <a:pt x="46352" y="59191"/>
                </a:cubicBezTo>
                <a:cubicBezTo>
                  <a:pt x="52900" y="49369"/>
                  <a:pt x="70226" y="19441"/>
                  <a:pt x="83433" y="12837"/>
                </a:cubicBezTo>
                <a:cubicBezTo>
                  <a:pt x="94829" y="7139"/>
                  <a:pt x="108154" y="6657"/>
                  <a:pt x="120514" y="3567"/>
                </a:cubicBezTo>
                <a:cubicBezTo>
                  <a:pt x="148307" y="7537"/>
                  <a:pt x="188258" y="0"/>
                  <a:pt x="203947" y="31379"/>
                </a:cubicBezTo>
                <a:cubicBezTo>
                  <a:pt x="212687" y="48860"/>
                  <a:pt x="222488" y="87003"/>
                  <a:pt x="222488" y="87003"/>
                </a:cubicBezTo>
                <a:cubicBezTo>
                  <a:pt x="218985" y="146563"/>
                  <a:pt x="228683" y="214698"/>
                  <a:pt x="203947" y="272417"/>
                </a:cubicBezTo>
                <a:cubicBezTo>
                  <a:pt x="198503" y="285119"/>
                  <a:pt x="193439" y="298254"/>
                  <a:pt x="185407" y="309500"/>
                </a:cubicBezTo>
                <a:cubicBezTo>
                  <a:pt x="177787" y="320169"/>
                  <a:pt x="166866" y="328041"/>
                  <a:pt x="157596" y="337312"/>
                </a:cubicBezTo>
                <a:cubicBezTo>
                  <a:pt x="150056" y="359930"/>
                  <a:pt x="147754" y="374966"/>
                  <a:pt x="129785" y="392936"/>
                </a:cubicBezTo>
                <a:cubicBezTo>
                  <a:pt x="103715" y="419007"/>
                  <a:pt x="61662" y="418195"/>
                  <a:pt x="157596" y="402207"/>
                </a:cubicBezTo>
                <a:cubicBezTo>
                  <a:pt x="166866" y="399117"/>
                  <a:pt x="175927" y="395306"/>
                  <a:pt x="185407" y="392936"/>
                </a:cubicBezTo>
                <a:lnTo>
                  <a:pt x="259569" y="374395"/>
                </a:lnTo>
                <a:cubicBezTo>
                  <a:pt x="268839" y="368214"/>
                  <a:pt x="277415" y="360836"/>
                  <a:pt x="287380" y="355853"/>
                </a:cubicBezTo>
                <a:cubicBezTo>
                  <a:pt x="300674" y="349206"/>
                  <a:pt x="340398" y="340281"/>
                  <a:pt x="352272" y="337312"/>
                </a:cubicBezTo>
                <a:lnTo>
                  <a:pt x="370813" y="31877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Freeform 16"/>
          <p:cNvSpPr/>
          <p:nvPr/>
        </p:nvSpPr>
        <p:spPr>
          <a:xfrm>
            <a:off x="454245" y="5404818"/>
            <a:ext cx="353039" cy="326470"/>
          </a:xfrm>
          <a:custGeom>
            <a:avLst/>
            <a:gdLst>
              <a:gd name="connsiteX0" fmla="*/ 0 w 353039"/>
              <a:gd name="connsiteY0" fmla="*/ 139060 h 326470"/>
              <a:gd name="connsiteX1" fmla="*/ 74163 w 353039"/>
              <a:gd name="connsiteY1" fmla="*/ 46353 h 326470"/>
              <a:gd name="connsiteX2" fmla="*/ 129784 w 353039"/>
              <a:gd name="connsiteY2" fmla="*/ 18541 h 326470"/>
              <a:gd name="connsiteX3" fmla="*/ 157595 w 353039"/>
              <a:gd name="connsiteY3" fmla="*/ 0 h 326470"/>
              <a:gd name="connsiteX4" fmla="*/ 203947 w 353039"/>
              <a:gd name="connsiteY4" fmla="*/ 9271 h 326470"/>
              <a:gd name="connsiteX5" fmla="*/ 259569 w 353039"/>
              <a:gd name="connsiteY5" fmla="*/ 18541 h 326470"/>
              <a:gd name="connsiteX6" fmla="*/ 203947 w 353039"/>
              <a:gd name="connsiteY6" fmla="*/ 139060 h 326470"/>
              <a:gd name="connsiteX7" fmla="*/ 176136 w 353039"/>
              <a:gd name="connsiteY7" fmla="*/ 157602 h 326470"/>
              <a:gd name="connsiteX8" fmla="*/ 148325 w 353039"/>
              <a:gd name="connsiteY8" fmla="*/ 166872 h 326470"/>
              <a:gd name="connsiteX9" fmla="*/ 176136 w 353039"/>
              <a:gd name="connsiteY9" fmla="*/ 139060 h 326470"/>
              <a:gd name="connsiteX10" fmla="*/ 352272 w 353039"/>
              <a:gd name="connsiteY10" fmla="*/ 176143 h 326470"/>
              <a:gd name="connsiteX11" fmla="*/ 343001 w 353039"/>
              <a:gd name="connsiteY11" fmla="*/ 278121 h 326470"/>
              <a:gd name="connsiteX12" fmla="*/ 315191 w 353039"/>
              <a:gd name="connsiteY12" fmla="*/ 296662 h 326470"/>
              <a:gd name="connsiteX13" fmla="*/ 203947 w 353039"/>
              <a:gd name="connsiteY13" fmla="*/ 324474 h 326470"/>
              <a:gd name="connsiteX14" fmla="*/ 101973 w 353039"/>
              <a:gd name="connsiteY14" fmla="*/ 324474 h 32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039" h="326470">
                <a:moveTo>
                  <a:pt x="0" y="139060"/>
                </a:moveTo>
                <a:cubicBezTo>
                  <a:pt x="31359" y="86793"/>
                  <a:pt x="24401" y="89897"/>
                  <a:pt x="74163" y="46353"/>
                </a:cubicBezTo>
                <a:cubicBezTo>
                  <a:pt x="109584" y="15358"/>
                  <a:pt x="91859" y="37504"/>
                  <a:pt x="129784" y="18541"/>
                </a:cubicBezTo>
                <a:cubicBezTo>
                  <a:pt x="139749" y="13558"/>
                  <a:pt x="148325" y="6180"/>
                  <a:pt x="157595" y="0"/>
                </a:cubicBezTo>
                <a:lnTo>
                  <a:pt x="203947" y="9271"/>
                </a:lnTo>
                <a:cubicBezTo>
                  <a:pt x="222440" y="12633"/>
                  <a:pt x="253146" y="876"/>
                  <a:pt x="259569" y="18541"/>
                </a:cubicBezTo>
                <a:cubicBezTo>
                  <a:pt x="284945" y="88327"/>
                  <a:pt x="243222" y="111005"/>
                  <a:pt x="203947" y="139060"/>
                </a:cubicBezTo>
                <a:cubicBezTo>
                  <a:pt x="194881" y="145536"/>
                  <a:pt x="186101" y="152619"/>
                  <a:pt x="176136" y="157602"/>
                </a:cubicBezTo>
                <a:cubicBezTo>
                  <a:pt x="167396" y="161972"/>
                  <a:pt x="157595" y="163782"/>
                  <a:pt x="148325" y="166872"/>
                </a:cubicBezTo>
                <a:cubicBezTo>
                  <a:pt x="157595" y="157601"/>
                  <a:pt x="163085" y="140303"/>
                  <a:pt x="176136" y="139060"/>
                </a:cubicBezTo>
                <a:cubicBezTo>
                  <a:pt x="344153" y="123058"/>
                  <a:pt x="326894" y="100011"/>
                  <a:pt x="352272" y="176143"/>
                </a:cubicBezTo>
                <a:cubicBezTo>
                  <a:pt x="349182" y="210136"/>
                  <a:pt x="353039" y="245497"/>
                  <a:pt x="343001" y="278121"/>
                </a:cubicBezTo>
                <a:cubicBezTo>
                  <a:pt x="339725" y="288770"/>
                  <a:pt x="325372" y="292137"/>
                  <a:pt x="315191" y="296662"/>
                </a:cubicBezTo>
                <a:cubicBezTo>
                  <a:pt x="284678" y="310224"/>
                  <a:pt x="237548" y="322498"/>
                  <a:pt x="203947" y="324474"/>
                </a:cubicBezTo>
                <a:cubicBezTo>
                  <a:pt x="170014" y="326470"/>
                  <a:pt x="135964" y="324474"/>
                  <a:pt x="101973" y="32447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Freeform 19"/>
          <p:cNvSpPr/>
          <p:nvPr/>
        </p:nvSpPr>
        <p:spPr>
          <a:xfrm>
            <a:off x="4772783" y="2262051"/>
            <a:ext cx="279535" cy="611866"/>
          </a:xfrm>
          <a:custGeom>
            <a:avLst/>
            <a:gdLst>
              <a:gd name="connsiteX0" fmla="*/ 279535 w 279535"/>
              <a:gd name="connsiteY0" fmla="*/ 305933 h 611866"/>
              <a:gd name="connsiteX1" fmla="*/ 242454 w 279535"/>
              <a:gd name="connsiteY1" fmla="*/ 315203 h 611866"/>
              <a:gd name="connsiteX2" fmla="*/ 103399 w 279535"/>
              <a:gd name="connsiteY2" fmla="*/ 333745 h 611866"/>
              <a:gd name="connsiteX3" fmla="*/ 47777 w 279535"/>
              <a:gd name="connsiteY3" fmla="*/ 352286 h 611866"/>
              <a:gd name="connsiteX4" fmla="*/ 19966 w 279535"/>
              <a:gd name="connsiteY4" fmla="*/ 361557 h 611866"/>
              <a:gd name="connsiteX5" fmla="*/ 1426 w 279535"/>
              <a:gd name="connsiteY5" fmla="*/ 305933 h 611866"/>
              <a:gd name="connsiteX6" fmla="*/ 10696 w 279535"/>
              <a:gd name="connsiteY6" fmla="*/ 259579 h 611866"/>
              <a:gd name="connsiteX7" fmla="*/ 29237 w 279535"/>
              <a:gd name="connsiteY7" fmla="*/ 203955 h 611866"/>
              <a:gd name="connsiteX8" fmla="*/ 47777 w 279535"/>
              <a:gd name="connsiteY8" fmla="*/ 139060 h 611866"/>
              <a:gd name="connsiteX9" fmla="*/ 57047 w 279535"/>
              <a:gd name="connsiteY9" fmla="*/ 37082 h 611866"/>
              <a:gd name="connsiteX10" fmla="*/ 66318 w 279535"/>
              <a:gd name="connsiteY10" fmla="*/ 0 h 611866"/>
              <a:gd name="connsiteX11" fmla="*/ 75588 w 279535"/>
              <a:gd name="connsiteY11" fmla="*/ 37082 h 611866"/>
              <a:gd name="connsiteX12" fmla="*/ 84858 w 279535"/>
              <a:gd name="connsiteY12" fmla="*/ 83436 h 611866"/>
              <a:gd name="connsiteX13" fmla="*/ 103399 w 279535"/>
              <a:gd name="connsiteY13" fmla="*/ 139060 h 611866"/>
              <a:gd name="connsiteX14" fmla="*/ 112669 w 279535"/>
              <a:gd name="connsiteY14" fmla="*/ 176143 h 611866"/>
              <a:gd name="connsiteX15" fmla="*/ 131210 w 279535"/>
              <a:gd name="connsiteY15" fmla="*/ 203955 h 611866"/>
              <a:gd name="connsiteX16" fmla="*/ 149751 w 279535"/>
              <a:gd name="connsiteY16" fmla="*/ 268850 h 611866"/>
              <a:gd name="connsiteX17" fmla="*/ 159021 w 279535"/>
              <a:gd name="connsiteY17" fmla="*/ 296662 h 611866"/>
              <a:gd name="connsiteX18" fmla="*/ 177561 w 279535"/>
              <a:gd name="connsiteY18" fmla="*/ 370828 h 611866"/>
              <a:gd name="connsiteX19" fmla="*/ 186832 w 279535"/>
              <a:gd name="connsiteY19" fmla="*/ 435723 h 611866"/>
              <a:gd name="connsiteX20" fmla="*/ 205372 w 279535"/>
              <a:gd name="connsiteY20" fmla="*/ 472805 h 611866"/>
              <a:gd name="connsiteX21" fmla="*/ 223913 w 279535"/>
              <a:gd name="connsiteY21" fmla="*/ 528430 h 611866"/>
              <a:gd name="connsiteX22" fmla="*/ 242454 w 279535"/>
              <a:gd name="connsiteY22" fmla="*/ 611866 h 6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9535" h="611866">
                <a:moveTo>
                  <a:pt x="279535" y="305933"/>
                </a:moveTo>
                <a:cubicBezTo>
                  <a:pt x="267175" y="309023"/>
                  <a:pt x="255047" y="313266"/>
                  <a:pt x="242454" y="315203"/>
                </a:cubicBezTo>
                <a:cubicBezTo>
                  <a:pt x="202328" y="321376"/>
                  <a:pt x="144983" y="323349"/>
                  <a:pt x="103399" y="333745"/>
                </a:cubicBezTo>
                <a:cubicBezTo>
                  <a:pt x="84439" y="338485"/>
                  <a:pt x="66318" y="346106"/>
                  <a:pt x="47777" y="352286"/>
                </a:cubicBezTo>
                <a:lnTo>
                  <a:pt x="19966" y="361557"/>
                </a:lnTo>
                <a:cubicBezTo>
                  <a:pt x="13786" y="343016"/>
                  <a:pt x="3195" y="325397"/>
                  <a:pt x="1426" y="305933"/>
                </a:cubicBezTo>
                <a:cubicBezTo>
                  <a:pt x="0" y="290240"/>
                  <a:pt x="6550" y="274781"/>
                  <a:pt x="10696" y="259579"/>
                </a:cubicBezTo>
                <a:cubicBezTo>
                  <a:pt x="15838" y="240723"/>
                  <a:pt x="24497" y="222916"/>
                  <a:pt x="29237" y="203955"/>
                </a:cubicBezTo>
                <a:cubicBezTo>
                  <a:pt x="40877" y="157392"/>
                  <a:pt x="34478" y="178960"/>
                  <a:pt x="47777" y="139060"/>
                </a:cubicBezTo>
                <a:cubicBezTo>
                  <a:pt x="50867" y="105067"/>
                  <a:pt x="52536" y="70915"/>
                  <a:pt x="57047" y="37082"/>
                </a:cubicBezTo>
                <a:cubicBezTo>
                  <a:pt x="58731" y="24453"/>
                  <a:pt x="53577" y="0"/>
                  <a:pt x="66318" y="0"/>
                </a:cubicBezTo>
                <a:cubicBezTo>
                  <a:pt x="79059" y="0"/>
                  <a:pt x="72824" y="24644"/>
                  <a:pt x="75588" y="37082"/>
                </a:cubicBezTo>
                <a:cubicBezTo>
                  <a:pt x="79006" y="52464"/>
                  <a:pt x="80712" y="68234"/>
                  <a:pt x="84858" y="83436"/>
                </a:cubicBezTo>
                <a:cubicBezTo>
                  <a:pt x="90000" y="102292"/>
                  <a:pt x="98659" y="120099"/>
                  <a:pt x="103399" y="139060"/>
                </a:cubicBezTo>
                <a:cubicBezTo>
                  <a:pt x="106489" y="151421"/>
                  <a:pt x="107650" y="164432"/>
                  <a:pt x="112669" y="176143"/>
                </a:cubicBezTo>
                <a:cubicBezTo>
                  <a:pt x="117058" y="186384"/>
                  <a:pt x="125030" y="194684"/>
                  <a:pt x="131210" y="203955"/>
                </a:cubicBezTo>
                <a:cubicBezTo>
                  <a:pt x="153436" y="270638"/>
                  <a:pt x="126470" y="187365"/>
                  <a:pt x="149751" y="268850"/>
                </a:cubicBezTo>
                <a:cubicBezTo>
                  <a:pt x="152436" y="278246"/>
                  <a:pt x="156651" y="287182"/>
                  <a:pt x="159021" y="296662"/>
                </a:cubicBezTo>
                <a:lnTo>
                  <a:pt x="177561" y="370828"/>
                </a:lnTo>
                <a:cubicBezTo>
                  <a:pt x="180651" y="392460"/>
                  <a:pt x="181083" y="414642"/>
                  <a:pt x="186832" y="435723"/>
                </a:cubicBezTo>
                <a:cubicBezTo>
                  <a:pt x="190468" y="449056"/>
                  <a:pt x="200240" y="459974"/>
                  <a:pt x="205372" y="472805"/>
                </a:cubicBezTo>
                <a:cubicBezTo>
                  <a:pt x="212630" y="490952"/>
                  <a:pt x="219173" y="509469"/>
                  <a:pt x="223913" y="528430"/>
                </a:cubicBezTo>
                <a:cubicBezTo>
                  <a:pt x="243204" y="605593"/>
                  <a:pt x="242454" y="577113"/>
                  <a:pt x="242454" y="61186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Freeform 20"/>
          <p:cNvSpPr/>
          <p:nvPr/>
        </p:nvSpPr>
        <p:spPr>
          <a:xfrm>
            <a:off x="4783479" y="3986401"/>
            <a:ext cx="296650" cy="500910"/>
          </a:xfrm>
          <a:custGeom>
            <a:avLst/>
            <a:gdLst>
              <a:gd name="connsiteX0" fmla="*/ 259569 w 296650"/>
              <a:gd name="connsiteY0" fmla="*/ 0 h 500910"/>
              <a:gd name="connsiteX1" fmla="*/ 213217 w 296650"/>
              <a:gd name="connsiteY1" fmla="*/ 9271 h 500910"/>
              <a:gd name="connsiteX2" fmla="*/ 157595 w 296650"/>
              <a:gd name="connsiteY2" fmla="*/ 18541 h 500910"/>
              <a:gd name="connsiteX3" fmla="*/ 120514 w 296650"/>
              <a:gd name="connsiteY3" fmla="*/ 27812 h 500910"/>
              <a:gd name="connsiteX4" fmla="*/ 92703 w 296650"/>
              <a:gd name="connsiteY4" fmla="*/ 37083 h 500910"/>
              <a:gd name="connsiteX5" fmla="*/ 0 w 296650"/>
              <a:gd name="connsiteY5" fmla="*/ 46353 h 500910"/>
              <a:gd name="connsiteX6" fmla="*/ 18541 w 296650"/>
              <a:gd name="connsiteY6" fmla="*/ 259579 h 500910"/>
              <a:gd name="connsiteX7" fmla="*/ 27811 w 296650"/>
              <a:gd name="connsiteY7" fmla="*/ 296662 h 500910"/>
              <a:gd name="connsiteX8" fmla="*/ 37081 w 296650"/>
              <a:gd name="connsiteY8" fmla="*/ 241038 h 500910"/>
              <a:gd name="connsiteX9" fmla="*/ 46351 w 296650"/>
              <a:gd name="connsiteY9" fmla="*/ 213226 h 500910"/>
              <a:gd name="connsiteX10" fmla="*/ 101973 w 296650"/>
              <a:gd name="connsiteY10" fmla="*/ 194685 h 500910"/>
              <a:gd name="connsiteX11" fmla="*/ 194676 w 296650"/>
              <a:gd name="connsiteY11" fmla="*/ 203955 h 500910"/>
              <a:gd name="connsiteX12" fmla="*/ 259569 w 296650"/>
              <a:gd name="connsiteY12" fmla="*/ 241038 h 500910"/>
              <a:gd name="connsiteX13" fmla="*/ 287379 w 296650"/>
              <a:gd name="connsiteY13" fmla="*/ 324474 h 500910"/>
              <a:gd name="connsiteX14" fmla="*/ 296650 w 296650"/>
              <a:gd name="connsiteY14" fmla="*/ 352286 h 500910"/>
              <a:gd name="connsiteX15" fmla="*/ 287379 w 296650"/>
              <a:gd name="connsiteY15" fmla="*/ 426452 h 500910"/>
              <a:gd name="connsiteX16" fmla="*/ 278109 w 296650"/>
              <a:gd name="connsiteY16" fmla="*/ 454264 h 500910"/>
              <a:gd name="connsiteX17" fmla="*/ 194676 w 296650"/>
              <a:gd name="connsiteY17" fmla="*/ 491347 h 500910"/>
              <a:gd name="connsiteX18" fmla="*/ 166865 w 296650"/>
              <a:gd name="connsiteY18" fmla="*/ 500618 h 500910"/>
              <a:gd name="connsiteX19" fmla="*/ 83433 w 296650"/>
              <a:gd name="connsiteY19" fmla="*/ 491347 h 500910"/>
              <a:gd name="connsiteX20" fmla="*/ 64892 w 296650"/>
              <a:gd name="connsiteY20" fmla="*/ 463535 h 500910"/>
              <a:gd name="connsiteX21" fmla="*/ 46351 w 296650"/>
              <a:gd name="connsiteY21" fmla="*/ 454264 h 50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6650" h="500910">
                <a:moveTo>
                  <a:pt x="259569" y="0"/>
                </a:moveTo>
                <a:lnTo>
                  <a:pt x="213217" y="9271"/>
                </a:lnTo>
                <a:cubicBezTo>
                  <a:pt x="194724" y="12633"/>
                  <a:pt x="176026" y="14855"/>
                  <a:pt x="157595" y="18541"/>
                </a:cubicBezTo>
                <a:cubicBezTo>
                  <a:pt x="145102" y="21040"/>
                  <a:pt x="132765" y="24312"/>
                  <a:pt x="120514" y="27812"/>
                </a:cubicBezTo>
                <a:cubicBezTo>
                  <a:pt x="111118" y="30497"/>
                  <a:pt x="102361" y="35597"/>
                  <a:pt x="92703" y="37083"/>
                </a:cubicBezTo>
                <a:cubicBezTo>
                  <a:pt x="62009" y="41805"/>
                  <a:pt x="30901" y="43263"/>
                  <a:pt x="0" y="46353"/>
                </a:cubicBezTo>
                <a:cubicBezTo>
                  <a:pt x="5363" y="132167"/>
                  <a:pt x="4588" y="182837"/>
                  <a:pt x="18541" y="259579"/>
                </a:cubicBezTo>
                <a:cubicBezTo>
                  <a:pt x="20820" y="272115"/>
                  <a:pt x="24721" y="284301"/>
                  <a:pt x="27811" y="296662"/>
                </a:cubicBezTo>
                <a:cubicBezTo>
                  <a:pt x="30901" y="278121"/>
                  <a:pt x="33004" y="259388"/>
                  <a:pt x="37081" y="241038"/>
                </a:cubicBezTo>
                <a:cubicBezTo>
                  <a:pt x="39201" y="231499"/>
                  <a:pt x="38399" y="218906"/>
                  <a:pt x="46351" y="213226"/>
                </a:cubicBezTo>
                <a:cubicBezTo>
                  <a:pt x="62254" y="201866"/>
                  <a:pt x="101973" y="194685"/>
                  <a:pt x="101973" y="194685"/>
                </a:cubicBezTo>
                <a:cubicBezTo>
                  <a:pt x="132874" y="197775"/>
                  <a:pt x="164310" y="197448"/>
                  <a:pt x="194676" y="203955"/>
                </a:cubicBezTo>
                <a:cubicBezTo>
                  <a:pt x="212007" y="207669"/>
                  <a:pt x="244216" y="230803"/>
                  <a:pt x="259569" y="241038"/>
                </a:cubicBezTo>
                <a:lnTo>
                  <a:pt x="287379" y="324474"/>
                </a:lnTo>
                <a:lnTo>
                  <a:pt x="296650" y="352286"/>
                </a:lnTo>
                <a:cubicBezTo>
                  <a:pt x="293560" y="377008"/>
                  <a:pt x="291836" y="401939"/>
                  <a:pt x="287379" y="426452"/>
                </a:cubicBezTo>
                <a:cubicBezTo>
                  <a:pt x="285631" y="436066"/>
                  <a:pt x="284213" y="446633"/>
                  <a:pt x="278109" y="454264"/>
                </a:cubicBezTo>
                <a:cubicBezTo>
                  <a:pt x="262084" y="474296"/>
                  <a:pt x="211670" y="485682"/>
                  <a:pt x="194676" y="491347"/>
                </a:cubicBezTo>
                <a:lnTo>
                  <a:pt x="166865" y="500618"/>
                </a:lnTo>
                <a:cubicBezTo>
                  <a:pt x="139054" y="497528"/>
                  <a:pt x="109730" y="500910"/>
                  <a:pt x="83433" y="491347"/>
                </a:cubicBezTo>
                <a:cubicBezTo>
                  <a:pt x="72962" y="487539"/>
                  <a:pt x="72770" y="471414"/>
                  <a:pt x="64892" y="463535"/>
                </a:cubicBezTo>
                <a:cubicBezTo>
                  <a:pt x="60006" y="458649"/>
                  <a:pt x="52531" y="457354"/>
                  <a:pt x="46351" y="45426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811290" y="5516066"/>
            <a:ext cx="231578" cy="537701"/>
          </a:xfrm>
          <a:custGeom>
            <a:avLst/>
            <a:gdLst>
              <a:gd name="connsiteX0" fmla="*/ 83433 w 231578"/>
              <a:gd name="connsiteY0" fmla="*/ 0 h 537701"/>
              <a:gd name="connsiteX1" fmla="*/ 55622 w 231578"/>
              <a:gd name="connsiteY1" fmla="*/ 27812 h 537701"/>
              <a:gd name="connsiteX2" fmla="*/ 37081 w 231578"/>
              <a:gd name="connsiteY2" fmla="*/ 83437 h 537701"/>
              <a:gd name="connsiteX3" fmla="*/ 27811 w 231578"/>
              <a:gd name="connsiteY3" fmla="*/ 120519 h 537701"/>
              <a:gd name="connsiteX4" fmla="*/ 9270 w 231578"/>
              <a:gd name="connsiteY4" fmla="*/ 222497 h 537701"/>
              <a:gd name="connsiteX5" fmla="*/ 18540 w 231578"/>
              <a:gd name="connsiteY5" fmla="*/ 454265 h 537701"/>
              <a:gd name="connsiteX6" fmla="*/ 55622 w 231578"/>
              <a:gd name="connsiteY6" fmla="*/ 528430 h 537701"/>
              <a:gd name="connsiteX7" fmla="*/ 92703 w 231578"/>
              <a:gd name="connsiteY7" fmla="*/ 537701 h 537701"/>
              <a:gd name="connsiteX8" fmla="*/ 139054 w 231578"/>
              <a:gd name="connsiteY8" fmla="*/ 528430 h 537701"/>
              <a:gd name="connsiteX9" fmla="*/ 185406 w 231578"/>
              <a:gd name="connsiteY9" fmla="*/ 491347 h 537701"/>
              <a:gd name="connsiteX10" fmla="*/ 213217 w 231578"/>
              <a:gd name="connsiteY10" fmla="*/ 472806 h 537701"/>
              <a:gd name="connsiteX11" fmla="*/ 213217 w 231578"/>
              <a:gd name="connsiteY11" fmla="*/ 324475 h 537701"/>
              <a:gd name="connsiteX12" fmla="*/ 194676 w 231578"/>
              <a:gd name="connsiteY12" fmla="*/ 296663 h 537701"/>
              <a:gd name="connsiteX13" fmla="*/ 157595 w 231578"/>
              <a:gd name="connsiteY13" fmla="*/ 287392 h 537701"/>
              <a:gd name="connsiteX14" fmla="*/ 129784 w 231578"/>
              <a:gd name="connsiteY14" fmla="*/ 278121 h 537701"/>
              <a:gd name="connsiteX15" fmla="*/ 55622 w 231578"/>
              <a:gd name="connsiteY15" fmla="*/ 287392 h 537701"/>
              <a:gd name="connsiteX16" fmla="*/ 9270 w 231578"/>
              <a:gd name="connsiteY16" fmla="*/ 324475 h 537701"/>
              <a:gd name="connsiteX17" fmla="*/ 0 w 231578"/>
              <a:gd name="connsiteY17" fmla="*/ 352287 h 53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1578" h="537701">
                <a:moveTo>
                  <a:pt x="83433" y="0"/>
                </a:moveTo>
                <a:cubicBezTo>
                  <a:pt x="74163" y="9271"/>
                  <a:pt x="61989" y="16351"/>
                  <a:pt x="55622" y="27812"/>
                </a:cubicBezTo>
                <a:cubicBezTo>
                  <a:pt x="46131" y="44897"/>
                  <a:pt x="41821" y="64476"/>
                  <a:pt x="37081" y="83437"/>
                </a:cubicBezTo>
                <a:cubicBezTo>
                  <a:pt x="33991" y="95798"/>
                  <a:pt x="30575" y="108081"/>
                  <a:pt x="27811" y="120519"/>
                </a:cubicBezTo>
                <a:cubicBezTo>
                  <a:pt x="19170" y="159404"/>
                  <a:pt x="15981" y="182228"/>
                  <a:pt x="9270" y="222497"/>
                </a:cubicBezTo>
                <a:cubicBezTo>
                  <a:pt x="12360" y="299753"/>
                  <a:pt x="10847" y="377331"/>
                  <a:pt x="18540" y="454265"/>
                </a:cubicBezTo>
                <a:cubicBezTo>
                  <a:pt x="19291" y="461778"/>
                  <a:pt x="42532" y="519703"/>
                  <a:pt x="55622" y="528430"/>
                </a:cubicBezTo>
                <a:cubicBezTo>
                  <a:pt x="66223" y="535498"/>
                  <a:pt x="80343" y="534611"/>
                  <a:pt x="92703" y="537701"/>
                </a:cubicBezTo>
                <a:cubicBezTo>
                  <a:pt x="108153" y="534611"/>
                  <a:pt x="124301" y="533963"/>
                  <a:pt x="139054" y="528430"/>
                </a:cubicBezTo>
                <a:cubicBezTo>
                  <a:pt x="165911" y="518358"/>
                  <a:pt x="165441" y="507320"/>
                  <a:pt x="185406" y="491347"/>
                </a:cubicBezTo>
                <a:cubicBezTo>
                  <a:pt x="194106" y="484387"/>
                  <a:pt x="203947" y="478986"/>
                  <a:pt x="213217" y="472806"/>
                </a:cubicBezTo>
                <a:cubicBezTo>
                  <a:pt x="228761" y="410626"/>
                  <a:pt x="231578" y="416285"/>
                  <a:pt x="213217" y="324475"/>
                </a:cubicBezTo>
                <a:cubicBezTo>
                  <a:pt x="211032" y="313549"/>
                  <a:pt x="203946" y="302844"/>
                  <a:pt x="194676" y="296663"/>
                </a:cubicBezTo>
                <a:cubicBezTo>
                  <a:pt x="184075" y="289595"/>
                  <a:pt x="169846" y="290892"/>
                  <a:pt x="157595" y="287392"/>
                </a:cubicBezTo>
                <a:cubicBezTo>
                  <a:pt x="148199" y="284707"/>
                  <a:pt x="139054" y="281211"/>
                  <a:pt x="129784" y="278121"/>
                </a:cubicBezTo>
                <a:cubicBezTo>
                  <a:pt x="105063" y="281211"/>
                  <a:pt x="79657" y="280837"/>
                  <a:pt x="55622" y="287392"/>
                </a:cubicBezTo>
                <a:cubicBezTo>
                  <a:pt x="39541" y="291778"/>
                  <a:pt x="20782" y="312963"/>
                  <a:pt x="9270" y="324475"/>
                </a:cubicBezTo>
                <a:lnTo>
                  <a:pt x="0" y="35228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TextBox 24"/>
          <p:cNvSpPr txBox="1"/>
          <p:nvPr/>
        </p:nvSpPr>
        <p:spPr>
          <a:xfrm>
            <a:off x="166865" y="4292334"/>
            <a:ext cx="954841" cy="738664"/>
          </a:xfrm>
          <a:prstGeom prst="rect">
            <a:avLst/>
          </a:prstGeom>
          <a:noFill/>
        </p:spPr>
        <p:txBody>
          <a:bodyPr wrap="square" rtlCol="0">
            <a:spAutoFit/>
          </a:bodyPr>
          <a:lstStyle/>
          <a:p>
            <a:r>
              <a:rPr lang="en-US" sz="1400" dirty="0" smtClean="0">
                <a:solidFill>
                  <a:srgbClr val="FF0000"/>
                </a:solidFill>
              </a:rPr>
              <a:t>Add pg. #’</a:t>
            </a:r>
            <a:r>
              <a:rPr lang="en-US" sz="1400" dirty="0" err="1" smtClean="0">
                <a:solidFill>
                  <a:srgbClr val="FF0000"/>
                </a:solidFill>
              </a:rPr>
              <a:t>s</a:t>
            </a:r>
            <a:r>
              <a:rPr lang="en-US" sz="1400" dirty="0" smtClean="0">
                <a:solidFill>
                  <a:srgbClr val="FF0000"/>
                </a:solidFill>
              </a:rPr>
              <a:t> for this</a:t>
            </a:r>
          </a:p>
          <a:p>
            <a:r>
              <a:rPr lang="en-US" sz="1400" dirty="0" smtClean="0">
                <a:solidFill>
                  <a:srgbClr val="FF0000"/>
                </a:solidFill>
              </a:rPr>
              <a:t>one.</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800" i="1" dirty="0" smtClean="0"/>
              <a:t>The “how” of organizing your information depends upon your topic, research, and thought process.</a:t>
            </a:r>
            <a:endParaRPr lang="en-US" sz="2800" i="1" dirty="0"/>
          </a:p>
        </p:txBody>
      </p:sp>
      <p:pic>
        <p:nvPicPr>
          <p:cNvPr id="9" name="Content Placeholder 8" descr="Canterbury Cathedral Interior.jpg"/>
          <p:cNvPicPr>
            <a:picLocks noGrp="1" noChangeAspect="1"/>
          </p:cNvPicPr>
          <p:nvPr>
            <p:ph sz="half" idx="1"/>
          </p:nvPr>
        </p:nvPicPr>
        <p:blipFill>
          <a:blip r:embed="rId2"/>
          <a:srcRect t="-26336" b="-26336"/>
          <a:stretch>
            <a:fillRect/>
          </a:stretch>
        </p:blipFill>
        <p:spPr/>
      </p:pic>
      <p:pic>
        <p:nvPicPr>
          <p:cNvPr id="11" name="Content Placeholder 10" descr="westminster abbey.brittanica.com.jpg"/>
          <p:cNvPicPr>
            <a:picLocks noGrp="1" noChangeAspect="1"/>
          </p:cNvPicPr>
          <p:nvPr>
            <p:ph sz="half" idx="2"/>
          </p:nvPr>
        </p:nvPicPr>
        <p:blipFill>
          <a:blip r:embed="rId3"/>
          <a:srcRect t="-11642" b="-11642"/>
          <a:stretch>
            <a:fillRect/>
          </a:stretch>
        </p:blipFill>
        <p:spPr>
          <a:xfrm>
            <a:off x="4648200" y="2141532"/>
            <a:ext cx="3899024" cy="3806169"/>
          </a:xfrm>
        </p:spPr>
      </p:pic>
      <p:sp>
        <p:nvSpPr>
          <p:cNvPr id="10" name="TextBox 9"/>
          <p:cNvSpPr txBox="1"/>
          <p:nvPr/>
        </p:nvSpPr>
        <p:spPr>
          <a:xfrm>
            <a:off x="2354659" y="5701480"/>
            <a:ext cx="2002386" cy="246221"/>
          </a:xfrm>
          <a:prstGeom prst="rect">
            <a:avLst/>
          </a:prstGeom>
          <a:noFill/>
        </p:spPr>
        <p:txBody>
          <a:bodyPr wrap="square" rtlCol="0">
            <a:spAutoFit/>
          </a:bodyPr>
          <a:lstStyle/>
          <a:p>
            <a:r>
              <a:rPr lang="en-US" sz="1000" dirty="0" smtClean="0"/>
              <a:t>Credit: canterbury-cathedral.org</a:t>
            </a:r>
            <a:endParaRPr lang="en-US" sz="1000" dirty="0"/>
          </a:p>
        </p:txBody>
      </p:sp>
      <p:sp>
        <p:nvSpPr>
          <p:cNvPr id="12" name="TextBox 11"/>
          <p:cNvSpPr txBox="1"/>
          <p:nvPr/>
        </p:nvSpPr>
        <p:spPr>
          <a:xfrm>
            <a:off x="7091786" y="5701480"/>
            <a:ext cx="1455437" cy="246221"/>
          </a:xfrm>
          <a:prstGeom prst="rect">
            <a:avLst/>
          </a:prstGeom>
          <a:noFill/>
        </p:spPr>
        <p:txBody>
          <a:bodyPr wrap="square" rtlCol="0">
            <a:spAutoFit/>
          </a:bodyPr>
          <a:lstStyle/>
          <a:p>
            <a:r>
              <a:rPr lang="en-US" sz="1000" dirty="0" smtClean="0"/>
              <a:t>Credit: brittanica.com</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Simple sample organizational outline for a subtopic:</a:t>
            </a:r>
            <a:br>
              <a:rPr lang="en-US" sz="2400" dirty="0" smtClean="0"/>
            </a:br>
            <a:r>
              <a:rPr lang="en-US" sz="3600" dirty="0"/>
              <a:t>I</a:t>
            </a:r>
            <a:r>
              <a:rPr lang="en-US" sz="3600" dirty="0" smtClean="0"/>
              <a:t>II. Subheading </a:t>
            </a:r>
            <a:endParaRPr lang="en-US" sz="3600" dirty="0"/>
          </a:p>
        </p:txBody>
      </p:sp>
      <p:sp>
        <p:nvSpPr>
          <p:cNvPr id="7" name="Content Placeholder 6"/>
          <p:cNvSpPr>
            <a:spLocks noGrp="1"/>
          </p:cNvSpPr>
          <p:nvPr>
            <p:ph sz="half" idx="1"/>
          </p:nvPr>
        </p:nvSpPr>
        <p:spPr/>
        <p:txBody>
          <a:bodyPr anchor="t">
            <a:normAutofit fontScale="92500" lnSpcReduction="10000"/>
          </a:bodyPr>
          <a:lstStyle/>
          <a:p>
            <a:pPr marL="633222" indent="-514350">
              <a:buFont typeface="+mj-lt"/>
              <a:buAutoNum type="alphaUcPeriod"/>
            </a:pPr>
            <a:r>
              <a:rPr lang="en-US" dirty="0" smtClean="0"/>
              <a:t>Topic Sentence Par. 1</a:t>
            </a:r>
          </a:p>
          <a:p>
            <a:pPr marL="925830" lvl="1" indent="-514350">
              <a:buFont typeface="+mj-lt"/>
              <a:buAutoNum type="arabicPeriod"/>
            </a:pPr>
            <a:r>
              <a:rPr lang="en-US" dirty="0" smtClean="0"/>
              <a:t>Evidence (Source 1)</a:t>
            </a:r>
          </a:p>
          <a:p>
            <a:pPr marL="925830" lvl="1" indent="-514350">
              <a:buFont typeface="+mj-lt"/>
              <a:buAutoNum type="arabicPeriod"/>
            </a:pPr>
            <a:r>
              <a:rPr lang="en-US" dirty="0" smtClean="0"/>
              <a:t>Discussion</a:t>
            </a:r>
          </a:p>
          <a:p>
            <a:pPr marL="925830" lvl="1" indent="-514350">
              <a:buFont typeface="+mj-lt"/>
              <a:buAutoNum type="arabicPeriod"/>
            </a:pPr>
            <a:r>
              <a:rPr lang="en-US" dirty="0" smtClean="0"/>
              <a:t>Evidence (Source 3)</a:t>
            </a:r>
          </a:p>
          <a:p>
            <a:pPr marL="925830" lvl="1" indent="-514350">
              <a:buFont typeface="+mj-lt"/>
              <a:buAutoNum type="arabicPeriod"/>
            </a:pPr>
            <a:r>
              <a:rPr lang="en-US" dirty="0" smtClean="0"/>
              <a:t>Evidence (Source 2, p. 5)</a:t>
            </a:r>
          </a:p>
          <a:p>
            <a:pPr marL="925830" lvl="1" indent="-514350">
              <a:buFont typeface="+mj-lt"/>
              <a:buAutoNum type="arabicPeriod"/>
            </a:pPr>
            <a:r>
              <a:rPr lang="en-US" dirty="0" smtClean="0"/>
              <a:t>Discussion </a:t>
            </a:r>
          </a:p>
          <a:p>
            <a:pPr marL="925830" lvl="1" indent="-514350">
              <a:buFont typeface="+mj-lt"/>
              <a:buAutoNum type="arabicPeriod"/>
            </a:pPr>
            <a:r>
              <a:rPr lang="en-US" dirty="0" smtClean="0"/>
              <a:t>Discussion</a:t>
            </a:r>
          </a:p>
          <a:p>
            <a:pPr marL="925830" lvl="1" indent="-514350">
              <a:buFont typeface="+mj-lt"/>
              <a:buAutoNum type="arabicPeriod"/>
            </a:pPr>
            <a:r>
              <a:rPr lang="en-US" dirty="0" smtClean="0"/>
              <a:t>Evidence (Source 3)</a:t>
            </a:r>
          </a:p>
          <a:p>
            <a:pPr marL="925830" lvl="1" indent="-514350">
              <a:buFont typeface="+mj-lt"/>
              <a:buAutoNum type="arabicPeriod"/>
            </a:pPr>
            <a:r>
              <a:rPr lang="en-US" dirty="0" smtClean="0"/>
              <a:t>Discussion</a:t>
            </a:r>
          </a:p>
          <a:p>
            <a:pPr marL="925830" lvl="1" indent="-514350">
              <a:buFont typeface="+mj-lt"/>
              <a:buAutoNum type="arabicPeriod"/>
            </a:pPr>
            <a:r>
              <a:rPr lang="en-US" dirty="0" smtClean="0"/>
              <a:t>Concluding Sentence          </a:t>
            </a:r>
            <a:r>
              <a:rPr lang="en-US" sz="1297" dirty="0" smtClean="0">
                <a:solidFill>
                  <a:schemeClr val="accent1"/>
                </a:solidFill>
              </a:rPr>
              <a:t>** Use if necessary to wrap up the paragraph, don’t just repeat the topic sentence…boring!!</a:t>
            </a:r>
            <a:r>
              <a:rPr lang="en-US" dirty="0" smtClean="0"/>
              <a:t>		</a:t>
            </a:r>
          </a:p>
        </p:txBody>
      </p:sp>
      <p:sp>
        <p:nvSpPr>
          <p:cNvPr id="8" name="Content Placeholder 7"/>
          <p:cNvSpPr>
            <a:spLocks noGrp="1"/>
          </p:cNvSpPr>
          <p:nvPr>
            <p:ph sz="half" idx="2"/>
          </p:nvPr>
        </p:nvSpPr>
        <p:spPr/>
        <p:txBody>
          <a:bodyPr>
            <a:normAutofit fontScale="92500" lnSpcReduction="10000"/>
          </a:bodyPr>
          <a:lstStyle/>
          <a:p>
            <a:pPr marL="576072" indent="-457200">
              <a:buAutoNum type="alphaUcPeriod" startAt="2"/>
            </a:pPr>
            <a:r>
              <a:rPr lang="en-US" dirty="0" smtClean="0"/>
              <a:t>Topic Sentence Par. 2</a:t>
            </a:r>
          </a:p>
          <a:p>
            <a:pPr marL="868680" lvl="1" indent="-457200">
              <a:buFont typeface="Wingdings" panose="05000000000000000000" pitchFamily="2" charset="2"/>
              <a:buChar char="Ø"/>
            </a:pPr>
            <a:r>
              <a:rPr lang="en-US" dirty="0" smtClean="0"/>
              <a:t>Discussion</a:t>
            </a:r>
          </a:p>
          <a:p>
            <a:pPr marL="868680" lvl="1" indent="-457200">
              <a:buFont typeface="Wingdings" panose="05000000000000000000" pitchFamily="2" charset="2"/>
              <a:buChar char="Ø"/>
            </a:pPr>
            <a:r>
              <a:rPr lang="en-US" dirty="0" smtClean="0"/>
              <a:t>Evidence (Source 1)</a:t>
            </a:r>
          </a:p>
          <a:p>
            <a:pPr marL="868680" lvl="1" indent="-457200">
              <a:buFont typeface="Wingdings" panose="05000000000000000000" pitchFamily="2" charset="2"/>
              <a:buChar char="Ø"/>
            </a:pPr>
            <a:r>
              <a:rPr lang="en-US" dirty="0" smtClean="0"/>
              <a:t>Evidence (Source 2, p. 9)</a:t>
            </a:r>
          </a:p>
          <a:p>
            <a:pPr marL="1133856" lvl="2" indent="-457200">
              <a:buFont typeface="Wingdings" panose="05000000000000000000" pitchFamily="2" charset="2"/>
              <a:buChar char="Ø"/>
            </a:pPr>
            <a:r>
              <a:rPr lang="en-US" dirty="0" smtClean="0"/>
              <a:t>Discussion </a:t>
            </a:r>
          </a:p>
          <a:p>
            <a:pPr marL="868680" lvl="1" indent="-457200">
              <a:buFont typeface="Wingdings" panose="05000000000000000000" pitchFamily="2" charset="2"/>
              <a:buChar char="Ø"/>
            </a:pPr>
            <a:r>
              <a:rPr lang="en-US" dirty="0" smtClean="0"/>
              <a:t>Evidence (Source 1- use block quote)</a:t>
            </a:r>
          </a:p>
          <a:p>
            <a:pPr marL="1133856" lvl="2" indent="-457200">
              <a:buFont typeface="Wingdings" panose="05000000000000000000" pitchFamily="2" charset="2"/>
              <a:buChar char="Ø"/>
            </a:pPr>
            <a:r>
              <a:rPr lang="en-US" dirty="0" smtClean="0"/>
              <a:t>Discussion</a:t>
            </a:r>
          </a:p>
          <a:p>
            <a:pPr marL="1133856" lvl="2" indent="-457200">
              <a:buFont typeface="Wingdings" panose="05000000000000000000" pitchFamily="2" charset="2"/>
              <a:buChar char="Ø"/>
            </a:pPr>
            <a:r>
              <a:rPr lang="en-US" dirty="0" smtClean="0"/>
              <a:t>Discussion</a:t>
            </a:r>
          </a:p>
          <a:p>
            <a:pPr marL="118872" indent="0">
              <a:buNone/>
            </a:pPr>
            <a:endParaRPr lang="en-US" sz="2400" dirty="0" smtClean="0">
              <a:solidFill>
                <a:schemeClr val="accent1"/>
              </a:solidFill>
            </a:endParaRPr>
          </a:p>
          <a:p>
            <a:pPr marL="118872" indent="0">
              <a:buNone/>
            </a:pPr>
            <a:r>
              <a:rPr lang="en-US" sz="1400" dirty="0" smtClean="0">
                <a:solidFill>
                  <a:schemeClr val="accent1"/>
                </a:solidFill>
              </a:rPr>
              <a:t>** Paragraph length is dependent upon the amount of evidence you have from your research and the discussion you can develop relating to that research. Add additional paragraphs as needed. Cite all sources!</a:t>
            </a:r>
          </a:p>
          <a:p>
            <a:pPr marL="118872" indent="0">
              <a:buNone/>
            </a:pPr>
            <a:r>
              <a:rPr lang="en-US" sz="1400" dirty="0">
                <a:solidFill>
                  <a:schemeClr val="accent1"/>
                </a:solidFill>
              </a:rPr>
              <a:t>***Include complete sentences for evidence and discussion points.</a:t>
            </a:r>
            <a:endParaRPr lang="en-US" sz="1400" dirty="0"/>
          </a:p>
          <a:p>
            <a:pPr marL="118872" indent="0">
              <a:buNone/>
            </a:pPr>
            <a:endParaRPr lang="en-US" sz="1400" dirty="0" smtClean="0"/>
          </a:p>
        </p:txBody>
      </p:sp>
    </p:spTree>
    <p:extLst>
      <p:ext uri="{BB962C8B-B14F-4D97-AF65-F5344CB8AC3E}">
        <p14:creationId xmlns:p14="http://schemas.microsoft.com/office/powerpoint/2010/main" val="1023762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Simple sample organizational outline for a subtopic:</a:t>
            </a:r>
            <a:br>
              <a:rPr lang="en-US" sz="2400" dirty="0" smtClean="0"/>
            </a:br>
            <a:r>
              <a:rPr lang="en-US" sz="3600" dirty="0" smtClean="0"/>
              <a:t>IV. Subheading </a:t>
            </a:r>
            <a:endParaRPr lang="en-US" sz="3600" dirty="0"/>
          </a:p>
        </p:txBody>
      </p:sp>
      <p:sp>
        <p:nvSpPr>
          <p:cNvPr id="7" name="Content Placeholder 6"/>
          <p:cNvSpPr>
            <a:spLocks noGrp="1"/>
          </p:cNvSpPr>
          <p:nvPr>
            <p:ph sz="half" idx="1"/>
          </p:nvPr>
        </p:nvSpPr>
        <p:spPr/>
        <p:txBody>
          <a:bodyPr anchor="t">
            <a:normAutofit fontScale="92500" lnSpcReduction="10000"/>
          </a:bodyPr>
          <a:lstStyle/>
          <a:p>
            <a:pPr marL="633222" indent="-514350">
              <a:buFont typeface="+mj-lt"/>
              <a:buAutoNum type="alphaUcPeriod"/>
            </a:pPr>
            <a:r>
              <a:rPr lang="en-US" dirty="0" smtClean="0"/>
              <a:t>Topic Sentence Par. </a:t>
            </a:r>
            <a:r>
              <a:rPr lang="en-US" dirty="0"/>
              <a:t>1</a:t>
            </a:r>
            <a:endParaRPr lang="en-US" dirty="0" smtClean="0"/>
          </a:p>
          <a:p>
            <a:pPr marL="925830" lvl="1" indent="-514350">
              <a:buFont typeface="+mj-lt"/>
              <a:buAutoNum type="arabicPeriod"/>
            </a:pPr>
            <a:r>
              <a:rPr lang="en-US" dirty="0" smtClean="0"/>
              <a:t>Evidence (Source 1)</a:t>
            </a:r>
          </a:p>
          <a:p>
            <a:pPr marL="1133856" lvl="2" indent="-457200">
              <a:buFont typeface="+mj-lt"/>
              <a:buAutoNum type="alphaLcPeriod"/>
            </a:pPr>
            <a:r>
              <a:rPr lang="en-US" dirty="0" smtClean="0"/>
              <a:t>Discussion</a:t>
            </a:r>
          </a:p>
          <a:p>
            <a:pPr marL="925830" lvl="1" indent="-514350">
              <a:buFont typeface="+mj-lt"/>
              <a:buAutoNum type="arabicPeriod"/>
            </a:pPr>
            <a:r>
              <a:rPr lang="en-US" dirty="0" smtClean="0"/>
              <a:t>Evidence (Source 3)</a:t>
            </a:r>
          </a:p>
          <a:p>
            <a:pPr marL="925830" lvl="1" indent="-514350">
              <a:buFont typeface="+mj-lt"/>
              <a:buAutoNum type="arabicPeriod"/>
            </a:pPr>
            <a:r>
              <a:rPr lang="en-US" dirty="0" smtClean="0"/>
              <a:t>Evidence (Source 2, p. 5)</a:t>
            </a:r>
          </a:p>
          <a:p>
            <a:pPr marL="1191006" lvl="2" indent="-514350">
              <a:buFont typeface="+mj-lt"/>
              <a:buAutoNum type="alphaLcPeriod"/>
            </a:pPr>
            <a:r>
              <a:rPr lang="en-US" dirty="0" smtClean="0"/>
              <a:t>Discussion </a:t>
            </a:r>
          </a:p>
          <a:p>
            <a:pPr marL="1191006" lvl="2" indent="-514350">
              <a:buFont typeface="+mj-lt"/>
              <a:buAutoNum type="alphaLcPeriod"/>
            </a:pPr>
            <a:r>
              <a:rPr lang="en-US" dirty="0" smtClean="0"/>
              <a:t>Discussion</a:t>
            </a:r>
          </a:p>
          <a:p>
            <a:pPr marL="925830" lvl="1" indent="-514350">
              <a:buFont typeface="+mj-lt"/>
              <a:buAutoNum type="arabicPeriod"/>
            </a:pPr>
            <a:r>
              <a:rPr lang="en-US" dirty="0" smtClean="0"/>
              <a:t>Evidence (Source 3)</a:t>
            </a:r>
          </a:p>
          <a:p>
            <a:pPr marL="1133856" lvl="2" indent="-457200">
              <a:buFont typeface="+mj-lt"/>
              <a:buAutoNum type="alphaLcPeriod"/>
            </a:pPr>
            <a:r>
              <a:rPr lang="en-US" dirty="0" smtClean="0"/>
              <a:t>Discussion</a:t>
            </a:r>
          </a:p>
          <a:p>
            <a:pPr marL="925830" lvl="1" indent="-514350">
              <a:buFont typeface="+mj-lt"/>
              <a:buAutoNum type="arabicPeriod"/>
            </a:pPr>
            <a:r>
              <a:rPr lang="en-US" dirty="0" smtClean="0"/>
              <a:t>Concluding Sentence          </a:t>
            </a:r>
            <a:r>
              <a:rPr lang="en-US" sz="1297" dirty="0" smtClean="0">
                <a:solidFill>
                  <a:schemeClr val="accent1"/>
                </a:solidFill>
              </a:rPr>
              <a:t>** Use if necessary to wrap up the paragraph, don’t just repeat the topic sentence…boring!!</a:t>
            </a:r>
            <a:r>
              <a:rPr lang="en-US" dirty="0" smtClean="0"/>
              <a:t>		</a:t>
            </a:r>
          </a:p>
        </p:txBody>
      </p:sp>
      <p:sp>
        <p:nvSpPr>
          <p:cNvPr id="8" name="Content Placeholder 7"/>
          <p:cNvSpPr>
            <a:spLocks noGrp="1"/>
          </p:cNvSpPr>
          <p:nvPr>
            <p:ph sz="half" idx="2"/>
          </p:nvPr>
        </p:nvSpPr>
        <p:spPr/>
        <p:txBody>
          <a:bodyPr>
            <a:normAutofit fontScale="92500" lnSpcReduction="10000"/>
          </a:bodyPr>
          <a:lstStyle/>
          <a:p>
            <a:pPr marL="576072" indent="-457200">
              <a:buAutoNum type="alphaUcPeriod" startAt="2"/>
            </a:pPr>
            <a:r>
              <a:rPr lang="en-US" dirty="0" smtClean="0"/>
              <a:t>Topic Sentence Par. 2</a:t>
            </a:r>
          </a:p>
          <a:p>
            <a:pPr marL="868680" lvl="1" indent="-457200">
              <a:buFont typeface="Courier New" panose="02070309020205020404" pitchFamily="49" charset="0"/>
              <a:buChar char="o"/>
            </a:pPr>
            <a:r>
              <a:rPr lang="en-US" dirty="0" smtClean="0"/>
              <a:t>Discussion</a:t>
            </a:r>
          </a:p>
          <a:p>
            <a:pPr marL="868680" lvl="1" indent="-457200">
              <a:buFont typeface="Courier New" panose="02070309020205020404" pitchFamily="49" charset="0"/>
              <a:buChar char="o"/>
            </a:pPr>
            <a:r>
              <a:rPr lang="en-US" dirty="0" smtClean="0"/>
              <a:t>Evidence (Source 1)</a:t>
            </a:r>
          </a:p>
          <a:p>
            <a:pPr marL="868680" lvl="1" indent="-457200">
              <a:buFont typeface="Courier New" panose="02070309020205020404" pitchFamily="49" charset="0"/>
              <a:buChar char="o"/>
            </a:pPr>
            <a:r>
              <a:rPr lang="en-US" dirty="0" smtClean="0"/>
              <a:t>Evidence (Source 2, p. 9)</a:t>
            </a:r>
          </a:p>
          <a:p>
            <a:pPr marL="1133856" lvl="2" indent="-457200">
              <a:buFont typeface="Courier New" panose="02070309020205020404" pitchFamily="49" charset="0"/>
              <a:buChar char="o"/>
            </a:pPr>
            <a:r>
              <a:rPr lang="en-US" dirty="0" smtClean="0"/>
              <a:t>Discussion </a:t>
            </a:r>
          </a:p>
          <a:p>
            <a:pPr marL="868680" lvl="1" indent="-457200">
              <a:buFont typeface="Courier New" panose="02070309020205020404" pitchFamily="49" charset="0"/>
              <a:buChar char="o"/>
            </a:pPr>
            <a:r>
              <a:rPr lang="en-US" dirty="0" smtClean="0"/>
              <a:t>Evidence (Source 1- use block quote)</a:t>
            </a:r>
          </a:p>
          <a:p>
            <a:pPr marL="1133856" lvl="2" indent="-457200">
              <a:buFont typeface="Courier New" panose="02070309020205020404" pitchFamily="49" charset="0"/>
              <a:buChar char="o"/>
            </a:pPr>
            <a:r>
              <a:rPr lang="en-US" dirty="0" smtClean="0"/>
              <a:t>Discussion</a:t>
            </a:r>
          </a:p>
          <a:p>
            <a:pPr marL="1133856" lvl="2" indent="-457200">
              <a:buFont typeface="Courier New" panose="02070309020205020404" pitchFamily="49" charset="0"/>
              <a:buChar char="o"/>
            </a:pPr>
            <a:r>
              <a:rPr lang="en-US" dirty="0" smtClean="0"/>
              <a:t>Discussion</a:t>
            </a:r>
          </a:p>
          <a:p>
            <a:pPr marL="118872" indent="0">
              <a:buNone/>
            </a:pPr>
            <a:endParaRPr lang="en-US" sz="2400" dirty="0" smtClean="0">
              <a:solidFill>
                <a:schemeClr val="accent1"/>
              </a:solidFill>
            </a:endParaRPr>
          </a:p>
          <a:p>
            <a:pPr marL="118872" indent="0">
              <a:buNone/>
            </a:pPr>
            <a:r>
              <a:rPr lang="en-US" sz="1400" dirty="0" smtClean="0">
                <a:solidFill>
                  <a:schemeClr val="accent1"/>
                </a:solidFill>
              </a:rPr>
              <a:t>** Paragraph length is dependent upon the amount of evidence you have from your research and the discussion you can develop relating to that research. Add additional paragraphs as needed. Cite all sources!</a:t>
            </a:r>
          </a:p>
          <a:p>
            <a:pPr marL="118872" indent="0">
              <a:buNone/>
            </a:pPr>
            <a:r>
              <a:rPr lang="en-US" sz="1400" dirty="0" smtClean="0">
                <a:solidFill>
                  <a:schemeClr val="accent1"/>
                </a:solidFill>
              </a:rPr>
              <a:t>***Include complete sentences for evidence and discussion points.</a:t>
            </a:r>
            <a:endParaRPr lang="en-US" sz="1400" dirty="0" smtClean="0"/>
          </a:p>
        </p:txBody>
      </p:sp>
    </p:spTree>
    <p:extLst>
      <p:ext uri="{BB962C8B-B14F-4D97-AF65-F5344CB8AC3E}">
        <p14:creationId xmlns:p14="http://schemas.microsoft.com/office/powerpoint/2010/main" val="1234975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9808" y="118872"/>
            <a:ext cx="8013192" cy="1038239"/>
          </a:xfrm>
        </p:spPr>
        <p:txBody>
          <a:bodyPr>
            <a:normAutofit/>
          </a:bodyPr>
          <a:lstStyle/>
          <a:p>
            <a:pPr algn="ctr"/>
            <a:r>
              <a:rPr lang="en-US" sz="6000" dirty="0" smtClean="0"/>
              <a:t>Craft a Conclusion</a:t>
            </a:r>
            <a:endParaRPr lang="en-US" sz="6000" dirty="0"/>
          </a:p>
        </p:txBody>
      </p:sp>
      <p:sp>
        <p:nvSpPr>
          <p:cNvPr id="6" name="Text Placeholder 5"/>
          <p:cNvSpPr>
            <a:spLocks noGrp="1"/>
          </p:cNvSpPr>
          <p:nvPr>
            <p:ph type="body" idx="1"/>
          </p:nvPr>
        </p:nvSpPr>
        <p:spPr>
          <a:xfrm>
            <a:off x="740664" y="1505185"/>
            <a:ext cx="8022336" cy="1009415"/>
          </a:xfrm>
        </p:spPr>
        <p:txBody>
          <a:bodyPr>
            <a:normAutofit fontScale="85000" lnSpcReduction="20000"/>
          </a:bodyPr>
          <a:lstStyle/>
          <a:p>
            <a:r>
              <a:rPr lang="en-US" sz="3200" dirty="0" smtClean="0"/>
              <a:t>This may be different from typical essays you have written in the past. It may, in fact, be a couple of paragraphs, depending upon your topic.</a:t>
            </a:r>
            <a:endParaRPr lang="en-US" sz="3200" dirty="0"/>
          </a:p>
        </p:txBody>
      </p:sp>
      <p:sp>
        <p:nvSpPr>
          <p:cNvPr id="7" name="TextBox 6"/>
          <p:cNvSpPr txBox="1"/>
          <p:nvPr/>
        </p:nvSpPr>
        <p:spPr>
          <a:xfrm>
            <a:off x="921926" y="2888075"/>
            <a:ext cx="7507111" cy="350865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342900" indent="-342900">
              <a:spcAft>
                <a:spcPts val="3600"/>
              </a:spcAft>
              <a:buFont typeface="+mj-lt"/>
              <a:buAutoNum type="alphaUcPeriod"/>
            </a:pPr>
            <a:r>
              <a:rPr lang="en-US" dirty="0" smtClean="0">
                <a:solidFill>
                  <a:srgbClr val="000000"/>
                </a:solidFill>
              </a:rPr>
              <a:t>Restate the thesis or at least emphasize the overarching idea or claim you make about the topic.</a:t>
            </a:r>
          </a:p>
          <a:p>
            <a:pPr marL="342900" indent="-342900">
              <a:spcAft>
                <a:spcPts val="3600"/>
              </a:spcAft>
              <a:buFont typeface="+mj-lt"/>
              <a:buAutoNum type="alphaUcPeriod"/>
            </a:pPr>
            <a:r>
              <a:rPr lang="en-US" dirty="0" smtClean="0">
                <a:solidFill>
                  <a:srgbClr val="000000"/>
                </a:solidFill>
              </a:rPr>
              <a:t>Discuss your conclusions about the topic—Look over each section of your paper. What is important for readers to remember, recognize, or decide? What are the implications of this issue now and in the future? How will this information affect career choices or future studies? Think of this as the “So what?” part of your paper.</a:t>
            </a:r>
          </a:p>
          <a:p>
            <a:pPr marL="342900" indent="-342900">
              <a:spcAft>
                <a:spcPts val="3600"/>
              </a:spcAft>
              <a:buFont typeface="+mj-lt"/>
              <a:buAutoNum type="alphaUcPeriod"/>
            </a:pPr>
            <a:r>
              <a:rPr lang="en-US" dirty="0" smtClean="0">
                <a:solidFill>
                  <a:srgbClr val="000000"/>
                </a:solidFill>
              </a:rPr>
              <a:t>Revisit your hook or end with a thought-provoking statement to wrap up your paper.</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very thorough example (A+)</a:t>
            </a:r>
            <a:endParaRPr lang="en-US" dirty="0"/>
          </a:p>
        </p:txBody>
      </p:sp>
      <p:pic>
        <p:nvPicPr>
          <p:cNvPr id="4" name="Content Placeholder 3"/>
          <p:cNvPicPr>
            <a:picLocks noGrp="1" noChangeAspect="1"/>
          </p:cNvPicPr>
          <p:nvPr>
            <p:ph idx="1"/>
          </p:nvPr>
        </p:nvPicPr>
        <p:blipFill>
          <a:blip r:embed="rId3"/>
          <a:stretch>
            <a:fillRect/>
          </a:stretch>
        </p:blipFill>
        <p:spPr>
          <a:xfrm>
            <a:off x="139959" y="1576873"/>
            <a:ext cx="8742783" cy="5178490"/>
          </a:xfrm>
          <a:prstGeom prst="rect">
            <a:avLst/>
          </a:prstGeom>
        </p:spPr>
      </p:pic>
      <p:sp>
        <p:nvSpPr>
          <p:cNvPr id="5" name="Rounded Rectangle 4"/>
          <p:cNvSpPr/>
          <p:nvPr/>
        </p:nvSpPr>
        <p:spPr>
          <a:xfrm flipV="1">
            <a:off x="4072811" y="2122990"/>
            <a:ext cx="877078" cy="2317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771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excellent outline (A+)</a:t>
            </a:r>
            <a:endParaRPr lang="en-US" dirty="0"/>
          </a:p>
        </p:txBody>
      </p:sp>
      <p:pic>
        <p:nvPicPr>
          <p:cNvPr id="4" name="Content Placeholder 3"/>
          <p:cNvPicPr>
            <a:picLocks noGrp="1" noChangeAspect="1"/>
          </p:cNvPicPr>
          <p:nvPr>
            <p:ph idx="1"/>
          </p:nvPr>
        </p:nvPicPr>
        <p:blipFill rotWithShape="1">
          <a:blip r:embed="rId2"/>
          <a:srcRect r="29507"/>
          <a:stretch/>
        </p:blipFill>
        <p:spPr>
          <a:xfrm>
            <a:off x="481840" y="1774825"/>
            <a:ext cx="7850397" cy="4896563"/>
          </a:xfrm>
          <a:prstGeom prst="rect">
            <a:avLst/>
          </a:prstGeom>
        </p:spPr>
      </p:pic>
      <p:sp>
        <p:nvSpPr>
          <p:cNvPr id="5" name="Oval 4"/>
          <p:cNvSpPr/>
          <p:nvPr/>
        </p:nvSpPr>
        <p:spPr>
          <a:xfrm>
            <a:off x="5701004" y="2295331"/>
            <a:ext cx="718457" cy="1586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126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001548"/>
          </a:xfrm>
        </p:spPr>
        <p:txBody>
          <a:bodyPr/>
          <a:lstStyle/>
          <a:p>
            <a:r>
              <a:rPr lang="en-US" dirty="0" smtClean="0"/>
              <a:t>Less developed (B/B-)</a:t>
            </a:r>
            <a:endParaRPr lang="en-US" dirty="0"/>
          </a:p>
        </p:txBody>
      </p:sp>
      <p:pic>
        <p:nvPicPr>
          <p:cNvPr id="4" name="Content Placeholder 3"/>
          <p:cNvPicPr>
            <a:picLocks noGrp="1" noChangeAspect="1"/>
          </p:cNvPicPr>
          <p:nvPr>
            <p:ph idx="1"/>
          </p:nvPr>
        </p:nvPicPr>
        <p:blipFill rotWithShape="1">
          <a:blip r:embed="rId2"/>
          <a:srcRect r="42560"/>
          <a:stretch/>
        </p:blipFill>
        <p:spPr>
          <a:xfrm>
            <a:off x="1390262" y="1539551"/>
            <a:ext cx="6634064" cy="5253135"/>
          </a:xfrm>
          <a:prstGeom prst="rect">
            <a:avLst/>
          </a:prstGeom>
        </p:spPr>
      </p:pic>
      <p:sp>
        <p:nvSpPr>
          <p:cNvPr id="5" name="Oval 4"/>
          <p:cNvSpPr/>
          <p:nvPr/>
        </p:nvSpPr>
        <p:spPr>
          <a:xfrm>
            <a:off x="6503437" y="2080727"/>
            <a:ext cx="1184987" cy="13995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8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49808" y="118872"/>
            <a:ext cx="8013192" cy="1021424"/>
          </a:xfrm>
        </p:spPr>
        <p:txBody>
          <a:bodyPr>
            <a:normAutofit/>
          </a:bodyPr>
          <a:lstStyle/>
          <a:p>
            <a:r>
              <a:rPr lang="en-US" sz="4000" dirty="0" smtClean="0"/>
              <a:t>Reflect on your reading &amp; research</a:t>
            </a:r>
            <a:endParaRPr lang="en-US" sz="4000" dirty="0"/>
          </a:p>
        </p:txBody>
      </p:sp>
      <p:sp>
        <p:nvSpPr>
          <p:cNvPr id="10" name="Content Placeholder 9"/>
          <p:cNvSpPr>
            <a:spLocks noGrp="1"/>
          </p:cNvSpPr>
          <p:nvPr>
            <p:ph type="body" idx="1"/>
          </p:nvPr>
        </p:nvSpPr>
        <p:spPr>
          <a:xfrm>
            <a:off x="740664" y="1325710"/>
            <a:ext cx="8022336" cy="1188890"/>
          </a:xfrm>
        </p:spPr>
        <p:txBody>
          <a:bodyPr>
            <a:normAutofit/>
          </a:bodyPr>
          <a:lstStyle/>
          <a:p>
            <a:r>
              <a:rPr lang="en-US" sz="2800" dirty="0" smtClean="0"/>
              <a:t>You read closely, now step back and look from a wider lens, or scope…</a:t>
            </a:r>
            <a:endParaRPr lang="en-US" sz="2800" dirty="0"/>
          </a:p>
        </p:txBody>
      </p:sp>
      <p:sp>
        <p:nvSpPr>
          <p:cNvPr id="11" name="TextBox 10"/>
          <p:cNvSpPr txBox="1"/>
          <p:nvPr/>
        </p:nvSpPr>
        <p:spPr>
          <a:xfrm>
            <a:off x="749808" y="3162057"/>
            <a:ext cx="7862182" cy="307776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spcAft>
                <a:spcPts val="3000"/>
              </a:spcAft>
              <a:buFont typeface="Arial"/>
              <a:buChar char="•"/>
            </a:pPr>
            <a:r>
              <a:rPr lang="en-US" sz="2400" dirty="0" smtClean="0">
                <a:solidFill>
                  <a:schemeClr val="bg1"/>
                </a:solidFill>
              </a:rPr>
              <a:t> Revisit your subtopics. What have you learned about each?</a:t>
            </a:r>
          </a:p>
          <a:p>
            <a:pPr>
              <a:spcAft>
                <a:spcPts val="3000"/>
              </a:spcAft>
              <a:buFont typeface="Arial"/>
              <a:buChar char="•"/>
            </a:pPr>
            <a:r>
              <a:rPr lang="en-US" sz="2400" dirty="0" smtClean="0">
                <a:solidFill>
                  <a:schemeClr val="bg1"/>
                </a:solidFill>
              </a:rPr>
              <a:t>Now, revisit your overarching research question. What have you learned about the topic in general?  Does this statement encompass the subtopics you researched, as well?</a:t>
            </a:r>
          </a:p>
          <a:p>
            <a:pPr>
              <a:spcAft>
                <a:spcPts val="3000"/>
              </a:spcAft>
              <a:buFont typeface="Arial"/>
              <a:buChar char="•"/>
            </a:pPr>
            <a:r>
              <a:rPr lang="en-US" sz="2400" dirty="0" smtClean="0">
                <a:solidFill>
                  <a:schemeClr val="bg1"/>
                </a:solidFill>
              </a:rPr>
              <a:t>Finally, consider the “so what”—Why does this topic matter, or why is it important?</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03-24 at 8.01.08 PM.png"/>
          <p:cNvPicPr>
            <a:picLocks noChangeAspect="1"/>
          </p:cNvPicPr>
          <p:nvPr/>
        </p:nvPicPr>
        <p:blipFill>
          <a:blip r:embed="rId2"/>
          <a:stretch>
            <a:fillRect/>
          </a:stretch>
        </p:blipFill>
        <p:spPr>
          <a:xfrm>
            <a:off x="1583031" y="-1"/>
            <a:ext cx="5864225" cy="6858001"/>
          </a:xfrm>
          <a:prstGeom prst="rect">
            <a:avLst/>
          </a:prstGeom>
        </p:spPr>
      </p:pic>
      <p:sp>
        <p:nvSpPr>
          <p:cNvPr id="11" name="TextBox 10"/>
          <p:cNvSpPr txBox="1"/>
          <p:nvPr/>
        </p:nvSpPr>
        <p:spPr>
          <a:xfrm>
            <a:off x="404520" y="583258"/>
            <a:ext cx="1354666" cy="2862323"/>
          </a:xfrm>
          <a:prstGeom prst="rect">
            <a:avLst/>
          </a:prstGeom>
          <a:noFill/>
        </p:spPr>
        <p:txBody>
          <a:bodyPr wrap="square" rtlCol="0">
            <a:spAutoFit/>
          </a:bodyPr>
          <a:lstStyle/>
          <a:p>
            <a:r>
              <a:rPr lang="en-US" dirty="0" smtClean="0">
                <a:solidFill>
                  <a:srgbClr val="FFD73F"/>
                </a:solidFill>
              </a:rPr>
              <a:t>D</a:t>
            </a:r>
          </a:p>
          <a:p>
            <a:endParaRPr lang="en-US" dirty="0" smtClean="0"/>
          </a:p>
          <a:p>
            <a:r>
              <a:rPr lang="en-US" dirty="0" smtClean="0"/>
              <a:t>The outline</a:t>
            </a:r>
          </a:p>
          <a:p>
            <a:r>
              <a:rPr lang="en-US" dirty="0" smtClean="0"/>
              <a:t>lacks specific evidence</a:t>
            </a:r>
          </a:p>
          <a:p>
            <a:r>
              <a:rPr lang="en-US" dirty="0" smtClean="0"/>
              <a:t>and </a:t>
            </a:r>
          </a:p>
          <a:p>
            <a:r>
              <a:rPr lang="en-US" dirty="0" smtClean="0"/>
              <a:t>complete</a:t>
            </a:r>
          </a:p>
          <a:p>
            <a:r>
              <a:rPr lang="en-US" dirty="0" smtClean="0"/>
              <a:t>points of</a:t>
            </a:r>
          </a:p>
          <a:p>
            <a:r>
              <a:rPr lang="en-US" dirty="0" smtClean="0"/>
              <a:t>discussion.</a:t>
            </a:r>
          </a:p>
        </p:txBody>
      </p:sp>
    </p:spTree>
    <p:extLst>
      <p:ext uri="{BB962C8B-B14F-4D97-AF65-F5344CB8AC3E}">
        <p14:creationId xmlns:p14="http://schemas.microsoft.com/office/powerpoint/2010/main" val="46322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3-24 at 8.09.05 PM.png"/>
          <p:cNvPicPr>
            <a:picLocks noChangeAspect="1"/>
          </p:cNvPicPr>
          <p:nvPr/>
        </p:nvPicPr>
        <p:blipFill>
          <a:blip r:embed="rId2"/>
          <a:stretch>
            <a:fillRect/>
          </a:stretch>
        </p:blipFill>
        <p:spPr>
          <a:xfrm>
            <a:off x="2109061" y="0"/>
            <a:ext cx="5254625" cy="6858000"/>
          </a:xfrm>
          <a:prstGeom prst="rect">
            <a:avLst/>
          </a:prstGeom>
        </p:spPr>
      </p:pic>
      <p:sp>
        <p:nvSpPr>
          <p:cNvPr id="5" name="TextBox 4"/>
          <p:cNvSpPr txBox="1"/>
          <p:nvPr/>
        </p:nvSpPr>
        <p:spPr>
          <a:xfrm>
            <a:off x="407894" y="741656"/>
            <a:ext cx="1427627" cy="3139321"/>
          </a:xfrm>
          <a:prstGeom prst="rect">
            <a:avLst/>
          </a:prstGeom>
          <a:noFill/>
        </p:spPr>
        <p:txBody>
          <a:bodyPr wrap="square" rtlCol="0">
            <a:spAutoFit/>
          </a:bodyPr>
          <a:lstStyle/>
          <a:p>
            <a:r>
              <a:rPr lang="en-US" dirty="0" smtClean="0">
                <a:solidFill>
                  <a:srgbClr val="FFD73F"/>
                </a:solidFill>
              </a:rPr>
              <a:t>D-</a:t>
            </a:r>
          </a:p>
          <a:p>
            <a:endParaRPr lang="en-US" dirty="0" smtClean="0">
              <a:solidFill>
                <a:srgbClr val="FFD73F"/>
              </a:solidFill>
            </a:endParaRPr>
          </a:p>
          <a:p>
            <a:r>
              <a:rPr lang="en-US" dirty="0" smtClean="0"/>
              <a:t>This lacks topic sentences, specific evidence, and complete discussion points.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3-24 at 8.19.24 PM.png"/>
          <p:cNvPicPr>
            <a:picLocks noChangeAspect="1"/>
          </p:cNvPicPr>
          <p:nvPr/>
        </p:nvPicPr>
        <p:blipFill>
          <a:blip r:embed="rId2"/>
          <a:stretch>
            <a:fillRect/>
          </a:stretch>
        </p:blipFill>
        <p:spPr>
          <a:xfrm>
            <a:off x="2684463" y="222497"/>
            <a:ext cx="3921125" cy="6478341"/>
          </a:xfrm>
          <a:prstGeom prst="rect">
            <a:avLst/>
          </a:prstGeom>
        </p:spPr>
      </p:pic>
      <p:sp>
        <p:nvSpPr>
          <p:cNvPr id="3" name="TextBox 2"/>
          <p:cNvSpPr txBox="1"/>
          <p:nvPr/>
        </p:nvSpPr>
        <p:spPr>
          <a:xfrm>
            <a:off x="380083" y="760197"/>
            <a:ext cx="1779899" cy="1754327"/>
          </a:xfrm>
          <a:prstGeom prst="rect">
            <a:avLst/>
          </a:prstGeom>
          <a:noFill/>
        </p:spPr>
        <p:txBody>
          <a:bodyPr wrap="square" rtlCol="0">
            <a:spAutoFit/>
          </a:bodyPr>
          <a:lstStyle/>
          <a:p>
            <a:r>
              <a:rPr lang="en-US" dirty="0" smtClean="0">
                <a:solidFill>
                  <a:srgbClr val="FFD73F"/>
                </a:solidFill>
              </a:rPr>
              <a:t>F</a:t>
            </a:r>
          </a:p>
          <a:p>
            <a:endParaRPr lang="en-US" dirty="0" smtClean="0"/>
          </a:p>
          <a:p>
            <a:r>
              <a:rPr lang="en-US" dirty="0" smtClean="0"/>
              <a:t>This does </a:t>
            </a:r>
          </a:p>
          <a:p>
            <a:r>
              <a:rPr lang="en-US" dirty="0" smtClean="0"/>
              <a:t>not meet expectations of the assignment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8160" y="297178"/>
            <a:ext cx="8077200" cy="3154681"/>
          </a:xfrm>
        </p:spPr>
        <p:txBody>
          <a:bodyPr>
            <a:normAutofit fontScale="90000"/>
          </a:bodyPr>
          <a:lstStyle/>
          <a:p>
            <a:r>
              <a:rPr lang="en-US" u="sng" dirty="0" smtClean="0"/>
              <a:t>Topic sentences</a:t>
            </a:r>
            <a:r>
              <a:rPr lang="en-US" dirty="0" smtClean="0"/>
              <a:t>—in your own words.</a:t>
            </a:r>
            <a:br>
              <a:rPr lang="en-US" dirty="0" smtClean="0"/>
            </a:br>
            <a:r>
              <a:rPr lang="en-US" u="sng" dirty="0" smtClean="0"/>
              <a:t>Evidence</a:t>
            </a:r>
            <a:r>
              <a:rPr lang="en-US" dirty="0" smtClean="0"/>
              <a:t>—you must include at least the source number.</a:t>
            </a:r>
            <a:br>
              <a:rPr lang="en-US" dirty="0" smtClean="0"/>
            </a:br>
            <a:r>
              <a:rPr lang="en-US" u="sng" dirty="0" smtClean="0"/>
              <a:t>Discussion</a:t>
            </a:r>
            <a:r>
              <a:rPr lang="en-US" dirty="0" smtClean="0"/>
              <a:t>—you must include your own thoughts. You can not just list evidence.</a:t>
            </a:r>
            <a:br>
              <a:rPr lang="en-US" dirty="0" smtClean="0"/>
            </a:br>
            <a:r>
              <a:rPr lang="en-US" dirty="0"/>
              <a:t/>
            </a:r>
            <a:br>
              <a:rPr lang="en-US" dirty="0"/>
            </a:br>
            <a:endParaRPr lang="en-US" dirty="0"/>
          </a:p>
        </p:txBody>
      </p:sp>
      <p:sp>
        <p:nvSpPr>
          <p:cNvPr id="5" name="Subtitle 4"/>
          <p:cNvSpPr>
            <a:spLocks noGrp="1"/>
          </p:cNvSpPr>
          <p:nvPr>
            <p:ph type="subTitle" idx="1"/>
          </p:nvPr>
        </p:nvSpPr>
        <p:spPr>
          <a:xfrm>
            <a:off x="685800" y="1828800"/>
            <a:ext cx="8077200" cy="45719"/>
          </a:xfrm>
        </p:spPr>
        <p:txBody>
          <a:bodyPr>
            <a:noAutofit/>
          </a:bodyPr>
          <a:lstStyle/>
          <a:p>
            <a:endParaRPr lang="en-US" sz="3200" dirty="0"/>
          </a:p>
        </p:txBody>
      </p:sp>
      <p:sp>
        <p:nvSpPr>
          <p:cNvPr id="2" name="TextBox 1"/>
          <p:cNvSpPr txBox="1"/>
          <p:nvPr/>
        </p:nvSpPr>
        <p:spPr>
          <a:xfrm>
            <a:off x="685800" y="5275384"/>
            <a:ext cx="7909560" cy="1384995"/>
          </a:xfrm>
          <a:prstGeom prst="rect">
            <a:avLst/>
          </a:prstGeom>
          <a:noFill/>
        </p:spPr>
        <p:txBody>
          <a:bodyPr wrap="square" rtlCol="0">
            <a:spAutoFit/>
          </a:bodyPr>
          <a:lstStyle/>
          <a:p>
            <a:pPr lvl="0">
              <a:buClr>
                <a:srgbClr val="F0AD00"/>
              </a:buClr>
            </a:pPr>
            <a:r>
              <a:rPr lang="en-US" sz="2800" dirty="0"/>
              <a:t>Submit the typed outline to Google CLASSROOM  by 11:59 pm on Tuesday, May 2</a:t>
            </a:r>
            <a:r>
              <a:rPr lang="en-US" sz="2800" baseline="30000" dirty="0"/>
              <a:t>nd</a:t>
            </a:r>
            <a:r>
              <a:rPr lang="en-US" sz="2800" dirty="0"/>
              <a:t>.  </a:t>
            </a:r>
            <a:r>
              <a:rPr lang="en-US" sz="2800" dirty="0" smtClean="0"/>
              <a:t>You do </a:t>
            </a:r>
            <a:r>
              <a:rPr lang="en-US" sz="2800" dirty="0"/>
              <a:t>not </a:t>
            </a:r>
            <a:r>
              <a:rPr lang="en-US" sz="2800" dirty="0" smtClean="0"/>
              <a:t>need to print </a:t>
            </a:r>
            <a:r>
              <a:rPr lang="en-US" sz="2800" smtClean="0"/>
              <a:t>a hard copy.</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Argument or Informational?</a:t>
            </a:r>
            <a:endParaRPr lang="en-US" dirty="0"/>
          </a:p>
        </p:txBody>
      </p:sp>
      <p:sp>
        <p:nvSpPr>
          <p:cNvPr id="6" name="Rectangle 5"/>
          <p:cNvSpPr/>
          <p:nvPr/>
        </p:nvSpPr>
        <p:spPr>
          <a:xfrm>
            <a:off x="862139" y="1721557"/>
            <a:ext cx="7305001" cy="495520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Aft>
                <a:spcPts val="3000"/>
              </a:spcAft>
              <a:buFont typeface="Arial"/>
              <a:buChar char="•"/>
            </a:pPr>
            <a:r>
              <a:rPr lang="en-US" dirty="0" smtClean="0">
                <a:solidFill>
                  <a:srgbClr val="000000"/>
                </a:solidFill>
              </a:rPr>
              <a:t> Consider what you have learned and the importance of your topic.</a:t>
            </a:r>
          </a:p>
          <a:p>
            <a:pPr>
              <a:spcAft>
                <a:spcPts val="3000"/>
              </a:spcAft>
              <a:buFont typeface="Arial"/>
              <a:buChar char="•"/>
            </a:pPr>
            <a:r>
              <a:rPr lang="en-US" dirty="0" smtClean="0">
                <a:solidFill>
                  <a:srgbClr val="000000"/>
                </a:solidFill>
              </a:rPr>
              <a:t>Is your purpose to inform and make recommendations, or is the topic more controversial in nature making your purpose more argumentative?</a:t>
            </a:r>
          </a:p>
          <a:p>
            <a:pPr>
              <a:spcAft>
                <a:spcPts val="3000"/>
              </a:spcAft>
              <a:buFont typeface="Arial"/>
              <a:buChar char="•"/>
            </a:pPr>
            <a:r>
              <a:rPr lang="en-US" dirty="0" smtClean="0">
                <a:solidFill>
                  <a:srgbClr val="000000"/>
                </a:solidFill>
              </a:rPr>
              <a:t>This doesn’t mean that it’s a “persuasive.” However, if you are making a claim that is debatable, or inherently opinionated, then is an argument paper a more appropriate choice?</a:t>
            </a:r>
          </a:p>
          <a:p>
            <a:pPr>
              <a:spcAft>
                <a:spcPts val="3000"/>
              </a:spcAft>
              <a:buFont typeface="Arial"/>
              <a:buChar char="•"/>
            </a:pPr>
            <a:r>
              <a:rPr lang="en-US" dirty="0" smtClean="0">
                <a:solidFill>
                  <a:srgbClr val="000000"/>
                </a:solidFill>
              </a:rPr>
              <a:t>If you choose argument, remember that you must include counterclaims—you need to be able to show alternate or different viewpoints and be able to refute or explain why your position or perspective is correct, valid, appropriate, and so forth.</a:t>
            </a:r>
          </a:p>
          <a:p>
            <a:pPr>
              <a:spcAft>
                <a:spcPts val="3000"/>
              </a:spcAft>
              <a:buFont typeface="Arial"/>
              <a:buChar char="•"/>
            </a:pPr>
            <a:r>
              <a:rPr lang="en-US" dirty="0" smtClean="0">
                <a:solidFill>
                  <a:srgbClr val="000000"/>
                </a:solidFill>
              </a:rPr>
              <a:t>Examine the appropriate CCSS rubric and writing strand to understand the expectations and evaluation criteria for your writing.</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smtClean="0"/>
              <a:t>Organize…or “outline” </a:t>
            </a:r>
            <a:br>
              <a:rPr lang="en-US" dirty="0" smtClean="0"/>
            </a:br>
            <a:r>
              <a:rPr lang="en-US" dirty="0" smtClean="0"/>
              <a:t>the order of ideas in your paper</a:t>
            </a:r>
            <a:endParaRPr lang="en-US" dirty="0"/>
          </a:p>
        </p:txBody>
      </p:sp>
      <p:sp>
        <p:nvSpPr>
          <p:cNvPr id="6" name="Text Placeholder 5"/>
          <p:cNvSpPr>
            <a:spLocks noGrp="1"/>
          </p:cNvSpPr>
          <p:nvPr>
            <p:ph type="body" sz="half" idx="2"/>
          </p:nvPr>
        </p:nvSpPr>
        <p:spPr/>
        <p:txBody>
          <a:bodyPr anchor="ctr">
            <a:normAutofit/>
          </a:bodyPr>
          <a:lstStyle/>
          <a:p>
            <a:pPr marL="400050" indent="-400050">
              <a:spcAft>
                <a:spcPts val="4200"/>
              </a:spcAft>
              <a:buFont typeface="+mj-lt"/>
              <a:buAutoNum type="romanUcPeriod"/>
            </a:pPr>
            <a:r>
              <a:rPr lang="en-US" sz="2000" dirty="0" smtClean="0"/>
              <a:t>Introduction</a:t>
            </a:r>
          </a:p>
          <a:p>
            <a:pPr marL="400050" indent="-400050">
              <a:spcAft>
                <a:spcPts val="4200"/>
              </a:spcAft>
              <a:buFont typeface="+mj-lt"/>
              <a:buAutoNum type="romanUcPeriod"/>
            </a:pPr>
            <a:r>
              <a:rPr lang="en-US" sz="2000" dirty="0" smtClean="0"/>
              <a:t>Subtopic 1</a:t>
            </a:r>
          </a:p>
          <a:p>
            <a:pPr marL="400050" indent="-400050">
              <a:spcAft>
                <a:spcPts val="4200"/>
              </a:spcAft>
              <a:buFont typeface="+mj-lt"/>
              <a:buAutoNum type="romanUcPeriod"/>
            </a:pPr>
            <a:r>
              <a:rPr lang="en-US" sz="2000" dirty="0" smtClean="0"/>
              <a:t>Subtopic 2</a:t>
            </a:r>
          </a:p>
          <a:p>
            <a:pPr marL="400050" indent="-400050">
              <a:spcAft>
                <a:spcPts val="4200"/>
              </a:spcAft>
              <a:buFont typeface="+mj-lt"/>
              <a:buAutoNum type="romanUcPeriod"/>
            </a:pPr>
            <a:r>
              <a:rPr lang="en-US" sz="2000" dirty="0" smtClean="0"/>
              <a:t>Subtopic 3**</a:t>
            </a:r>
            <a:r>
              <a:rPr lang="en-US" sz="1200" dirty="0" smtClean="0"/>
              <a:t>          (Add additional subtopics and Roman numerals as needed.)</a:t>
            </a:r>
            <a:endParaRPr lang="en-US" sz="2000" dirty="0" smtClean="0"/>
          </a:p>
          <a:p>
            <a:pPr marL="400050" indent="-400050">
              <a:spcAft>
                <a:spcPts val="4200"/>
              </a:spcAft>
              <a:buFont typeface="+mj-lt"/>
              <a:buAutoNum type="romanUcPeriod"/>
            </a:pPr>
            <a:r>
              <a:rPr lang="en-US" sz="2000" dirty="0" smtClean="0"/>
              <a:t>Conclusions</a:t>
            </a:r>
            <a:endParaRPr lang="en-US" sz="2000" dirty="0"/>
          </a:p>
        </p:txBody>
      </p:sp>
      <p:pic>
        <p:nvPicPr>
          <p:cNvPr id="11" name="Picture Placeholder 10" descr="st. pauls.co.uk.jpg"/>
          <p:cNvPicPr>
            <a:picLocks noGrp="1" noChangeAspect="1"/>
          </p:cNvPicPr>
          <p:nvPr>
            <p:ph type="pic" idx="1"/>
          </p:nvPr>
        </p:nvPicPr>
        <p:blipFill>
          <a:blip r:embed="rId3"/>
          <a:srcRect l="-35324" r="-35324"/>
          <a:stretch>
            <a:fillRect/>
          </a:stretch>
        </p:blipFill>
        <p:spPr/>
      </p:pic>
      <p:sp>
        <p:nvSpPr>
          <p:cNvPr id="5" name="TextBox 4"/>
          <p:cNvSpPr txBox="1"/>
          <p:nvPr/>
        </p:nvSpPr>
        <p:spPr>
          <a:xfrm>
            <a:off x="7864592" y="6491111"/>
            <a:ext cx="1420519" cy="246221"/>
          </a:xfrm>
          <a:prstGeom prst="rect">
            <a:avLst/>
          </a:prstGeom>
          <a:noFill/>
        </p:spPr>
        <p:txBody>
          <a:bodyPr wrap="square" rtlCol="0">
            <a:spAutoFit/>
          </a:bodyPr>
          <a:lstStyle/>
          <a:p>
            <a:r>
              <a:rPr lang="en-US" sz="1000" dirty="0" smtClean="0"/>
              <a:t>Credit: st.pauls.co.uk</a:t>
            </a:r>
            <a:endParaRPr lang="en-US" sz="1000" dirty="0"/>
          </a:p>
        </p:txBody>
      </p:sp>
      <p:sp>
        <p:nvSpPr>
          <p:cNvPr id="3" name="TextBox 2"/>
          <p:cNvSpPr txBox="1"/>
          <p:nvPr/>
        </p:nvSpPr>
        <p:spPr>
          <a:xfrm>
            <a:off x="3060441" y="459986"/>
            <a:ext cx="5906277" cy="646331"/>
          </a:xfrm>
          <a:prstGeom prst="rect">
            <a:avLst/>
          </a:prstGeom>
          <a:noFill/>
        </p:spPr>
        <p:txBody>
          <a:bodyPr wrap="square" rtlCol="0">
            <a:spAutoFit/>
          </a:bodyPr>
          <a:lstStyle/>
          <a:p>
            <a:r>
              <a:rPr lang="en-US" dirty="0" smtClean="0">
                <a:solidFill>
                  <a:schemeClr val="accent1">
                    <a:lumMod val="60000"/>
                    <a:lumOff val="40000"/>
                  </a:schemeClr>
                </a:solidFill>
              </a:rPr>
              <a:t>These “pillars of your paper” will create the foundational structure and be used as subheadings to organize your topic.</a:t>
            </a:r>
            <a:endParaRPr lang="en-US"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These are the pillars of your structure:</a:t>
            </a:r>
            <a:endParaRPr lang="en-US" sz="3600" dirty="0"/>
          </a:p>
        </p:txBody>
      </p:sp>
      <p:pic>
        <p:nvPicPr>
          <p:cNvPr id="7" name="Content Placeholder 6"/>
          <p:cNvPicPr>
            <a:picLocks noGrp="1" noChangeAspect="1"/>
          </p:cNvPicPr>
          <p:nvPr>
            <p:ph idx="1"/>
          </p:nvPr>
        </p:nvPicPr>
        <p:blipFill>
          <a:blip r:embed="rId2"/>
          <a:stretch>
            <a:fillRect/>
          </a:stretch>
        </p:blipFill>
        <p:spPr>
          <a:xfrm>
            <a:off x="625152" y="1884784"/>
            <a:ext cx="8061648" cy="4394718"/>
          </a:xfrm>
          <a:prstGeom prst="rect">
            <a:avLst/>
          </a:prstGeom>
        </p:spPr>
      </p:pic>
    </p:spTree>
    <p:extLst>
      <p:ext uri="{BB962C8B-B14F-4D97-AF65-F5344CB8AC3E}">
        <p14:creationId xmlns:p14="http://schemas.microsoft.com/office/powerpoint/2010/main" val="113233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49808" y="118872"/>
            <a:ext cx="8013192" cy="1012153"/>
          </a:xfrm>
        </p:spPr>
        <p:txBody>
          <a:bodyPr/>
          <a:lstStyle/>
          <a:p>
            <a:pPr algn="ctr"/>
            <a:r>
              <a:rPr lang="en-US" dirty="0" smtClean="0"/>
              <a:t>Now you have a shell…</a:t>
            </a:r>
            <a:endParaRPr lang="en-US" dirty="0"/>
          </a:p>
        </p:txBody>
      </p:sp>
      <p:sp>
        <p:nvSpPr>
          <p:cNvPr id="6" name="Text Placeholder 5"/>
          <p:cNvSpPr>
            <a:spLocks noGrp="1"/>
          </p:cNvSpPr>
          <p:nvPr>
            <p:ph type="body" idx="1"/>
          </p:nvPr>
        </p:nvSpPr>
        <p:spPr>
          <a:xfrm>
            <a:off x="740664" y="1399876"/>
            <a:ext cx="8022336" cy="1114724"/>
          </a:xfrm>
        </p:spPr>
        <p:txBody>
          <a:bodyPr>
            <a:normAutofit/>
          </a:bodyPr>
          <a:lstStyle/>
          <a:p>
            <a:pPr algn="ctr"/>
            <a:r>
              <a:rPr lang="en-US" sz="2800" dirty="0" smtClean="0"/>
              <a:t>But you need to add substance and style to the structure, or else it’s just an empty shell.</a:t>
            </a:r>
            <a:endParaRPr lang="en-US" sz="2800" dirty="0"/>
          </a:p>
        </p:txBody>
      </p:sp>
      <p:pic>
        <p:nvPicPr>
          <p:cNvPr id="10" name="Picture 9" descr="Tintern_Abbey wikipedia.jpg"/>
          <p:cNvPicPr>
            <a:picLocks noChangeAspect="1"/>
          </p:cNvPicPr>
          <p:nvPr/>
        </p:nvPicPr>
        <p:blipFill>
          <a:blip r:embed="rId2"/>
          <a:stretch>
            <a:fillRect/>
          </a:stretch>
        </p:blipFill>
        <p:spPr>
          <a:xfrm>
            <a:off x="2085819" y="2721124"/>
            <a:ext cx="5515833" cy="4136875"/>
          </a:xfrm>
          <a:prstGeom prst="rect">
            <a:avLst/>
          </a:prstGeom>
        </p:spPr>
      </p:pic>
      <p:sp>
        <p:nvSpPr>
          <p:cNvPr id="11" name="TextBox 10"/>
          <p:cNvSpPr txBox="1"/>
          <p:nvPr/>
        </p:nvSpPr>
        <p:spPr>
          <a:xfrm>
            <a:off x="7601652" y="6581000"/>
            <a:ext cx="1542348" cy="253916"/>
          </a:xfrm>
          <a:prstGeom prst="rect">
            <a:avLst/>
          </a:prstGeom>
          <a:noFill/>
        </p:spPr>
        <p:txBody>
          <a:bodyPr wrap="square" rtlCol="0">
            <a:spAutoFit/>
          </a:bodyPr>
          <a:lstStyle/>
          <a:p>
            <a:r>
              <a:rPr lang="en-US" sz="1050" dirty="0" smtClean="0"/>
              <a:t>Credit: wikimedia.org</a:t>
            </a:r>
            <a:endParaRPr lang="en-US" sz="10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on introducing your topic in a scholarly manner:</a:t>
            </a:r>
            <a:endParaRPr lang="en-US" dirty="0"/>
          </a:p>
        </p:txBody>
      </p:sp>
      <p:sp>
        <p:nvSpPr>
          <p:cNvPr id="4" name="Text Placeholder 3"/>
          <p:cNvSpPr>
            <a:spLocks noGrp="1"/>
          </p:cNvSpPr>
          <p:nvPr>
            <p:ph type="body" sz="half" idx="2"/>
          </p:nvPr>
        </p:nvSpPr>
        <p:spPr>
          <a:xfrm>
            <a:off x="164592" y="1728215"/>
            <a:ext cx="2468880" cy="5064471"/>
          </a:xfrm>
        </p:spPr>
        <p:txBody>
          <a:bodyPr>
            <a:normAutofit fontScale="92500" lnSpcReduction="20000"/>
          </a:bodyPr>
          <a:lstStyle/>
          <a:p>
            <a:pPr marL="514350" indent="-514350">
              <a:buFont typeface="+mj-lt"/>
              <a:buAutoNum type="romanUcPeriod"/>
            </a:pPr>
            <a:r>
              <a:rPr lang="en-US" sz="2000" dirty="0" smtClean="0"/>
              <a:t>Introduction</a:t>
            </a:r>
          </a:p>
          <a:p>
            <a:pPr marL="971550" lvl="1" indent="-514350">
              <a:buFont typeface="+mj-lt"/>
              <a:buAutoNum type="alphaUcPeriod"/>
            </a:pPr>
            <a:r>
              <a:rPr lang="en-US" sz="1800" dirty="0" smtClean="0"/>
              <a:t>Hook/Lead In (You don’t have to make us weep.)</a:t>
            </a:r>
          </a:p>
          <a:p>
            <a:pPr marL="971550" lvl="1" indent="-514350">
              <a:buFont typeface="+mj-lt"/>
              <a:buAutoNum type="alphaUcPeriod"/>
            </a:pPr>
            <a:r>
              <a:rPr lang="en-US" sz="1800" dirty="0" smtClean="0"/>
              <a:t>Transition/  Introduce topic**</a:t>
            </a:r>
          </a:p>
          <a:p>
            <a:pPr marL="971550" lvl="1" indent="-514350">
              <a:buFont typeface="+mj-lt"/>
              <a:buAutoNum type="alphaUcPeriod"/>
            </a:pPr>
            <a:r>
              <a:rPr lang="en-US" sz="1800" dirty="0" smtClean="0"/>
              <a:t>Brief background, definitions, or other information to orient the reader</a:t>
            </a:r>
          </a:p>
          <a:p>
            <a:pPr marL="971550" lvl="1" indent="-514350">
              <a:buFont typeface="+mj-lt"/>
              <a:buAutoNum type="alphaUcPeriod"/>
            </a:pPr>
            <a:r>
              <a:rPr lang="en-US" sz="1800" dirty="0" smtClean="0"/>
              <a:t>Transition to thesis**</a:t>
            </a:r>
          </a:p>
          <a:p>
            <a:pPr marL="971550" lvl="1" indent="-514350">
              <a:buFont typeface="+mj-lt"/>
              <a:buAutoNum type="alphaUcPeriod"/>
            </a:pPr>
            <a:r>
              <a:rPr lang="en-US" sz="1800" dirty="0" smtClean="0"/>
              <a:t>Thesis—see next slide.</a:t>
            </a:r>
          </a:p>
          <a:p>
            <a:pPr lvl="1"/>
            <a:endParaRPr lang="en-US" sz="1800" dirty="0" smtClean="0"/>
          </a:p>
          <a:p>
            <a:pPr lvl="1" algn="r"/>
            <a:r>
              <a:rPr lang="en-US" dirty="0" smtClean="0"/>
              <a:t>**as needed</a:t>
            </a:r>
          </a:p>
          <a:p>
            <a:pPr marL="971550" lvl="1" indent="-514350">
              <a:buFont typeface="+mj-lt"/>
              <a:buAutoNum type="alphaUcPeriod"/>
            </a:pPr>
            <a:endParaRPr lang="en-US" sz="1800" dirty="0"/>
          </a:p>
        </p:txBody>
      </p:sp>
      <p:pic>
        <p:nvPicPr>
          <p:cNvPr id="7" name="Picture Placeholder 6" descr="Canterbury Doors canterbury-catheral.org.jpg"/>
          <p:cNvPicPr>
            <a:picLocks noGrp="1" noChangeAspect="1"/>
          </p:cNvPicPr>
          <p:nvPr>
            <p:ph type="pic" idx="1"/>
          </p:nvPr>
        </p:nvPicPr>
        <p:blipFill>
          <a:blip r:embed="rId3"/>
          <a:srcRect l="-37294" r="-37294"/>
          <a:stretch>
            <a:fillRect/>
          </a:stretch>
        </p:blipFill>
        <p:spPr>
          <a:xfrm>
            <a:off x="2896603" y="1484808"/>
            <a:ext cx="6247397" cy="5373192"/>
          </a:xfrm>
        </p:spPr>
      </p:pic>
      <p:sp>
        <p:nvSpPr>
          <p:cNvPr id="8" name="TextBox 7"/>
          <p:cNvSpPr txBox="1"/>
          <p:nvPr/>
        </p:nvSpPr>
        <p:spPr>
          <a:xfrm>
            <a:off x="7814869" y="6300217"/>
            <a:ext cx="1329131" cy="400110"/>
          </a:xfrm>
          <a:prstGeom prst="rect">
            <a:avLst/>
          </a:prstGeom>
          <a:noFill/>
        </p:spPr>
        <p:txBody>
          <a:bodyPr wrap="square" rtlCol="0">
            <a:spAutoFit/>
          </a:bodyPr>
          <a:lstStyle/>
          <a:p>
            <a:r>
              <a:rPr lang="en-US" sz="1000" dirty="0" smtClean="0">
                <a:solidFill>
                  <a:prstClr val="black"/>
                </a:solidFill>
              </a:rPr>
              <a:t>Credit: canterbury-cathedral.org</a:t>
            </a:r>
            <a:endParaRPr lang="en-US" sz="1000" dirty="0">
              <a:solidFill>
                <a:prstClr val="black"/>
              </a:solidFill>
            </a:endParaRPr>
          </a:p>
        </p:txBody>
      </p:sp>
    </p:spTree>
    <p:extLst>
      <p:ext uri="{BB962C8B-B14F-4D97-AF65-F5344CB8AC3E}">
        <p14:creationId xmlns:p14="http://schemas.microsoft.com/office/powerpoint/2010/main" val="826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Draft a thesis statement…</a:t>
            </a:r>
            <a:endParaRPr lang="en-US"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normAutofit lnSpcReduction="10000"/>
          </a:bodyPr>
          <a:lstStyle/>
          <a:p>
            <a:pPr>
              <a:buFont typeface="Arial"/>
              <a:buChar char="•"/>
            </a:pPr>
            <a:r>
              <a:rPr lang="en-US" dirty="0" smtClean="0"/>
              <a:t>A good thesis will give you room to develop your topic, but it will also give the reader guidance as they read.</a:t>
            </a:r>
          </a:p>
          <a:p>
            <a:pPr>
              <a:buFont typeface="Arial"/>
              <a:buChar char="•"/>
            </a:pPr>
            <a:endParaRPr lang="en-US" dirty="0" smtClean="0"/>
          </a:p>
          <a:p>
            <a:pPr>
              <a:buFont typeface="Arial"/>
              <a:buChar char="•"/>
            </a:pPr>
            <a:r>
              <a:rPr lang="en-US" dirty="0" smtClean="0"/>
              <a:t>A good thesis should reflect your learning from the research.</a:t>
            </a:r>
          </a:p>
          <a:p>
            <a:pPr>
              <a:buFont typeface="Arial"/>
              <a:buChar char="•"/>
            </a:pPr>
            <a:endParaRPr lang="en-US" dirty="0" smtClean="0"/>
          </a:p>
          <a:p>
            <a:pPr>
              <a:buFont typeface="Arial"/>
              <a:buChar char="•"/>
            </a:pPr>
            <a:r>
              <a:rPr lang="en-US" dirty="0" smtClean="0"/>
              <a:t>A good thesis should include MORE than the topic.</a:t>
            </a:r>
          </a:p>
          <a:p>
            <a:pPr>
              <a:buFont typeface="Arial"/>
              <a:buChar char="•"/>
            </a:pPr>
            <a:endParaRPr lang="en-US" dirty="0" smtClean="0"/>
          </a:p>
          <a:p>
            <a:pPr>
              <a:buFont typeface="Arial"/>
              <a:buChar char="•"/>
            </a:pPr>
            <a:r>
              <a:rPr lang="en-US" dirty="0" smtClean="0"/>
              <a:t>A good thesis should include a claim that is then proven through the evidence and discussion.</a:t>
            </a:r>
          </a:p>
          <a:p>
            <a:pPr>
              <a:buFont typeface="Arial"/>
              <a:buChar char="•"/>
            </a:pPr>
            <a:endParaRPr lang="en-US" dirty="0" smtClean="0"/>
          </a:p>
          <a:p>
            <a:pPr>
              <a:spcAft>
                <a:spcPts val="600"/>
              </a:spcAft>
              <a:buFont typeface="Arial"/>
              <a:buChar char="•"/>
            </a:pPr>
            <a:r>
              <a:rPr lang="en-US" dirty="0" smtClean="0"/>
              <a:t>A good thesis may take time to develop and change throughout the organization and drafting process.</a:t>
            </a:r>
            <a:endParaRPr lang="en-US" dirty="0"/>
          </a:p>
        </p:txBody>
      </p:sp>
      <p:sp>
        <p:nvSpPr>
          <p:cNvPr id="8" name="TextBox 7"/>
          <p:cNvSpPr txBox="1"/>
          <p:nvPr/>
        </p:nvSpPr>
        <p:spPr>
          <a:xfrm>
            <a:off x="3057407" y="1872073"/>
            <a:ext cx="5832593" cy="480131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solidFill>
                  <a:prstClr val="black"/>
                </a:solidFill>
              </a:rPr>
              <a:t>Two sample thesis statements:</a:t>
            </a:r>
          </a:p>
          <a:p>
            <a:endParaRPr lang="en-US" dirty="0">
              <a:solidFill>
                <a:prstClr val="black"/>
              </a:solidFill>
            </a:endParaRPr>
          </a:p>
          <a:p>
            <a:r>
              <a:rPr lang="en-US" u="sng" dirty="0" smtClean="0">
                <a:solidFill>
                  <a:prstClr val="black"/>
                </a:solidFill>
              </a:rPr>
              <a:t>A paper addressing the issue of gun control:</a:t>
            </a:r>
            <a:endParaRPr lang="en-US" u="sng" dirty="0">
              <a:solidFill>
                <a:prstClr val="black"/>
              </a:solidFill>
            </a:endParaRPr>
          </a:p>
          <a:p>
            <a:r>
              <a:rPr lang="en-US" b="1" dirty="0" smtClean="0">
                <a:solidFill>
                  <a:prstClr val="black"/>
                </a:solidFill>
              </a:rPr>
              <a:t>While Americans certainly  have a legal and historical basis for the right to bear arms, loopholes in gun control laws along with inadequate legal protections and medical treatments for adults with mental illness leave both the patient and the public at great risk.</a:t>
            </a:r>
          </a:p>
          <a:p>
            <a:endParaRPr lang="en-US" dirty="0" smtClean="0">
              <a:solidFill>
                <a:prstClr val="black"/>
              </a:solidFill>
            </a:endParaRPr>
          </a:p>
          <a:p>
            <a:r>
              <a:rPr lang="en-US" u="sng" dirty="0" smtClean="0">
                <a:solidFill>
                  <a:prstClr val="black"/>
                </a:solidFill>
              </a:rPr>
              <a:t>A paper addressing institutional structures and services for mental health patients:</a:t>
            </a:r>
          </a:p>
          <a:p>
            <a:r>
              <a:rPr lang="en-US" b="1" dirty="0" smtClean="0">
                <a:solidFill>
                  <a:prstClr val="black"/>
                </a:solidFill>
              </a:rPr>
              <a:t>Though the structure of mental institutions and treatment options have improved significantly over the last century, adults with mental illness still lack </a:t>
            </a:r>
            <a:r>
              <a:rPr lang="en-US" b="1" dirty="0" smtClean="0">
                <a:solidFill>
                  <a:srgbClr val="FF0000"/>
                </a:solidFill>
              </a:rPr>
              <a:t>adequate services, affordable treatments, and protective orders </a:t>
            </a:r>
            <a:r>
              <a:rPr lang="en-US" b="1" dirty="0" smtClean="0">
                <a:solidFill>
                  <a:prstClr val="black"/>
                </a:solidFill>
              </a:rPr>
              <a:t>that are necessary to protect both patients and the public.</a:t>
            </a:r>
            <a:endParaRPr lang="en-US" b="1" dirty="0">
              <a:solidFill>
                <a:prstClr val="black"/>
              </a:solidFill>
            </a:endParaRPr>
          </a:p>
        </p:txBody>
      </p:sp>
      <p:sp>
        <p:nvSpPr>
          <p:cNvPr id="9" name="TextBox 8"/>
          <p:cNvSpPr txBox="1"/>
          <p:nvPr/>
        </p:nvSpPr>
        <p:spPr>
          <a:xfrm flipH="1">
            <a:off x="3103126" y="425970"/>
            <a:ext cx="5786874" cy="707886"/>
          </a:xfrm>
          <a:prstGeom prst="rect">
            <a:avLst/>
          </a:prstGeom>
          <a:noFill/>
        </p:spPr>
        <p:txBody>
          <a:bodyPr wrap="square" rtlCol="0">
            <a:spAutoFit/>
          </a:bodyPr>
          <a:lstStyle/>
          <a:p>
            <a:r>
              <a:rPr lang="en-US" sz="2000" dirty="0" smtClean="0">
                <a:solidFill>
                  <a:srgbClr val="F0AD00"/>
                </a:solidFill>
              </a:rPr>
              <a:t>…that reflects the informational or argument-based focus of your paper.</a:t>
            </a:r>
            <a:endParaRPr lang="en-US" sz="2000" dirty="0">
              <a:solidFill>
                <a:srgbClr val="F0AD00"/>
              </a:solidFill>
            </a:endParaRPr>
          </a:p>
        </p:txBody>
      </p:sp>
    </p:spTree>
    <p:extLst>
      <p:ext uri="{BB962C8B-B14F-4D97-AF65-F5344CB8AC3E}">
        <p14:creationId xmlns:p14="http://schemas.microsoft.com/office/powerpoint/2010/main" val="470809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support and give shape to the essay</a:t>
            </a:r>
            <a:endParaRPr lang="en-US" dirty="0"/>
          </a:p>
        </p:txBody>
      </p:sp>
      <p:sp>
        <p:nvSpPr>
          <p:cNvPr id="4" name="Text Placeholder 3"/>
          <p:cNvSpPr>
            <a:spLocks noGrp="1"/>
          </p:cNvSpPr>
          <p:nvPr>
            <p:ph type="body" sz="half" idx="2"/>
          </p:nvPr>
        </p:nvSpPr>
        <p:spPr>
          <a:xfrm>
            <a:off x="164592" y="1728216"/>
            <a:ext cx="2468880" cy="4925802"/>
          </a:xfrm>
        </p:spPr>
        <p:txBody>
          <a:bodyPr anchor="ctr">
            <a:normAutofit fontScale="92500" lnSpcReduction="10000"/>
          </a:bodyPr>
          <a:lstStyle/>
          <a:p>
            <a:pPr>
              <a:spcAft>
                <a:spcPts val="600"/>
              </a:spcAft>
              <a:buFont typeface="Arial"/>
              <a:buChar char="•"/>
            </a:pPr>
            <a:r>
              <a:rPr lang="en-US" sz="2400" dirty="0" smtClean="0">
                <a:solidFill>
                  <a:srgbClr val="FF0000"/>
                </a:solidFill>
              </a:rPr>
              <a:t>Evidence</a:t>
            </a:r>
          </a:p>
          <a:p>
            <a:pPr lvl="1">
              <a:spcAft>
                <a:spcPts val="600"/>
              </a:spcAft>
              <a:buFont typeface="Arial"/>
              <a:buChar char="•"/>
            </a:pPr>
            <a:r>
              <a:rPr lang="en-US" sz="2400" dirty="0" smtClean="0"/>
              <a:t>Direct quotes</a:t>
            </a:r>
          </a:p>
          <a:p>
            <a:pPr lvl="1">
              <a:spcAft>
                <a:spcPts val="600"/>
              </a:spcAft>
              <a:buFont typeface="Arial"/>
              <a:buChar char="•"/>
            </a:pPr>
            <a:r>
              <a:rPr lang="en-US" sz="2400" dirty="0" smtClean="0"/>
              <a:t>Paraphrases</a:t>
            </a:r>
          </a:p>
          <a:p>
            <a:pPr lvl="1">
              <a:spcAft>
                <a:spcPts val="600"/>
              </a:spcAft>
              <a:buFont typeface="Arial"/>
              <a:buChar char="•"/>
            </a:pPr>
            <a:r>
              <a:rPr lang="en-US" sz="2400" dirty="0" smtClean="0"/>
              <a:t>Detailed summaries</a:t>
            </a:r>
          </a:p>
          <a:p>
            <a:pPr>
              <a:spcAft>
                <a:spcPts val="600"/>
              </a:spcAft>
            </a:pPr>
            <a:endParaRPr lang="en-US" sz="2400" dirty="0" smtClean="0"/>
          </a:p>
          <a:p>
            <a:pPr algn="ctr">
              <a:spcAft>
                <a:spcPts val="600"/>
              </a:spcAft>
            </a:pPr>
            <a:r>
              <a:rPr lang="en-US" sz="2400" b="1" u="sng" dirty="0" smtClean="0">
                <a:solidFill>
                  <a:srgbClr val="FF0000"/>
                </a:solidFill>
              </a:rPr>
              <a:t>AND</a:t>
            </a:r>
          </a:p>
          <a:p>
            <a:pPr>
              <a:spcAft>
                <a:spcPts val="600"/>
              </a:spcAft>
            </a:pPr>
            <a:endParaRPr lang="en-US" sz="2400" dirty="0" smtClean="0"/>
          </a:p>
          <a:p>
            <a:pPr>
              <a:spcAft>
                <a:spcPts val="600"/>
              </a:spcAft>
              <a:buFont typeface="Arial"/>
              <a:buChar char="•"/>
            </a:pPr>
            <a:r>
              <a:rPr lang="en-US" sz="2400" dirty="0" smtClean="0">
                <a:solidFill>
                  <a:srgbClr val="FF0000"/>
                </a:solidFill>
              </a:rPr>
              <a:t>Discussion</a:t>
            </a:r>
            <a:r>
              <a:rPr lang="en-US" sz="2400" dirty="0" smtClean="0"/>
              <a:t>--your annotations could be very helpful with this element of your paper.</a:t>
            </a:r>
          </a:p>
          <a:p>
            <a:pPr lvl="1">
              <a:buFont typeface="Arial"/>
              <a:buChar char="•"/>
            </a:pPr>
            <a:endParaRPr lang="en-US" dirty="0" smtClean="0"/>
          </a:p>
        </p:txBody>
      </p:sp>
      <p:pic>
        <p:nvPicPr>
          <p:cNvPr id="7" name="Picture Placeholder 6" descr="st. pauls interior. londonand partners.com.jpg"/>
          <p:cNvPicPr>
            <a:picLocks noGrp="1" noChangeAspect="1"/>
          </p:cNvPicPr>
          <p:nvPr>
            <p:ph type="pic" idx="1"/>
          </p:nvPr>
        </p:nvPicPr>
        <p:blipFill>
          <a:blip r:embed="rId2"/>
          <a:srcRect t="-26445" b="-26445"/>
          <a:stretch>
            <a:fillRect/>
          </a:stretch>
        </p:blipFill>
        <p:spPr/>
      </p:pic>
      <p:sp>
        <p:nvSpPr>
          <p:cNvPr id="8" name="TextBox 7"/>
          <p:cNvSpPr txBox="1"/>
          <p:nvPr/>
        </p:nvSpPr>
        <p:spPr>
          <a:xfrm>
            <a:off x="7348189" y="6003456"/>
            <a:ext cx="1616435" cy="246221"/>
          </a:xfrm>
          <a:prstGeom prst="rect">
            <a:avLst/>
          </a:prstGeom>
          <a:noFill/>
        </p:spPr>
        <p:txBody>
          <a:bodyPr wrap="square" rtlCol="0">
            <a:spAutoFit/>
          </a:bodyPr>
          <a:lstStyle/>
          <a:p>
            <a:r>
              <a:rPr lang="en-US" sz="1000" dirty="0" smtClean="0"/>
              <a:t>Credit: visitlondon.com</a:t>
            </a:r>
            <a:endParaRPr lang="en-US" sz="1000" dirty="0"/>
          </a:p>
        </p:txBody>
      </p:sp>
      <p:sp>
        <p:nvSpPr>
          <p:cNvPr id="9" name="TextBox 8"/>
          <p:cNvSpPr txBox="1"/>
          <p:nvPr/>
        </p:nvSpPr>
        <p:spPr>
          <a:xfrm>
            <a:off x="3158649" y="503037"/>
            <a:ext cx="5245172" cy="646331"/>
          </a:xfrm>
          <a:prstGeom prst="rect">
            <a:avLst/>
          </a:prstGeom>
          <a:noFill/>
        </p:spPr>
        <p:txBody>
          <a:bodyPr wrap="square" rtlCol="0">
            <a:spAutoFit/>
          </a:bodyPr>
          <a:lstStyle/>
          <a:p>
            <a:r>
              <a:rPr lang="en-US" dirty="0" smtClean="0">
                <a:solidFill>
                  <a:srgbClr val="FFC000"/>
                </a:solidFill>
              </a:rPr>
              <a:t>This type of formal outline requires COMPLETE SENTENCES. You are FRONTLOADING your work.</a:t>
            </a:r>
            <a:endParaRPr lang="en-US" dirty="0">
              <a:solidFill>
                <a:srgbClr val="FFC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445</TotalTime>
  <Words>1323</Words>
  <Application>Microsoft Office PowerPoint</Application>
  <PresentationFormat>On-screen Show (4:3)</PresentationFormat>
  <Paragraphs>153</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Corbel</vt:lpstr>
      <vt:lpstr>Courier New</vt:lpstr>
      <vt:lpstr>Wingdings</vt:lpstr>
      <vt:lpstr>Wingdings 2</vt:lpstr>
      <vt:lpstr>Wingdings 3</vt:lpstr>
      <vt:lpstr>Module</vt:lpstr>
      <vt:lpstr>Organization and Planning—The Key to Successful Drafts</vt:lpstr>
      <vt:lpstr>Reflect on your reading &amp; research</vt:lpstr>
      <vt:lpstr>Argument or Informational?</vt:lpstr>
      <vt:lpstr>Organize…or “outline”  the order of ideas in your paper</vt:lpstr>
      <vt:lpstr>These are the pillars of your structure:</vt:lpstr>
      <vt:lpstr>Now you have a shell…</vt:lpstr>
      <vt:lpstr>Work on introducing your topic in a scholarly manner:</vt:lpstr>
      <vt:lpstr>Draft a thesis statement…</vt:lpstr>
      <vt:lpstr>Add support and give shape to the essay</vt:lpstr>
      <vt:lpstr>Cite ALL sources… even in your outline!</vt:lpstr>
      <vt:lpstr>You can also keep the citations  simple during the  organizing &amp; drafting phase…</vt:lpstr>
      <vt:lpstr>Number the entries…and then record the source “number” next to each piece of evidence in your outline. </vt:lpstr>
      <vt:lpstr>The “how” of organizing your information depends upon your topic, research, and thought process.</vt:lpstr>
      <vt:lpstr>Simple sample organizational outline for a subtopic: III. Subheading </vt:lpstr>
      <vt:lpstr>Simple sample organizational outline for a subtopic: IV. Subheading </vt:lpstr>
      <vt:lpstr>Craft a Conclusion</vt:lpstr>
      <vt:lpstr>A very thorough example (A+)</vt:lpstr>
      <vt:lpstr>Another excellent outline (A+)</vt:lpstr>
      <vt:lpstr>Less developed (B/B-)</vt:lpstr>
      <vt:lpstr>PowerPoint Presentation</vt:lpstr>
      <vt:lpstr>PowerPoint Presentation</vt:lpstr>
      <vt:lpstr>PowerPoint Presentation</vt:lpstr>
      <vt:lpstr>Topic sentences—in your own words. Evidence—you must include at least the source number. Discussion—you must include your own thoughts. You can not just list evidence.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and Planning—The Key to Successful Drafts</dc:title>
  <dc:creator>Magnante</dc:creator>
  <cp:lastModifiedBy>Michael Magnante</cp:lastModifiedBy>
  <cp:revision>31</cp:revision>
  <dcterms:created xsi:type="dcterms:W3CDTF">2015-03-27T12:56:47Z</dcterms:created>
  <dcterms:modified xsi:type="dcterms:W3CDTF">2017-11-20T17:36:33Z</dcterms:modified>
</cp:coreProperties>
</file>